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media/image1.jpe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25" name="Shape 125"/>
          <p:cNvSpPr/>
          <p:nvPr>
            <p:ph type="sldImg"/>
          </p:nvPr>
        </p:nvSpPr>
        <p:spPr>
          <a:xfrm>
            <a:off x="1143000" y="685800"/>
            <a:ext cx="4572000" cy="3429000"/>
          </a:xfrm>
          <a:prstGeom prst="rect">
            <a:avLst/>
          </a:prstGeom>
        </p:spPr>
        <p:txBody>
          <a:bodyPr/>
          <a:lstStyle/>
          <a:p>
            <a:pPr/>
          </a:p>
        </p:txBody>
      </p:sp>
      <p:sp>
        <p:nvSpPr>
          <p:cNvPr id="126" name="Shape 12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 Id="rId3" Type="http://schemas.openxmlformats.org/officeDocument/2006/relationships/hyperlink" Target="http://www.asimovinstitute.org/neural-network-zoo/" TargetMode="External"/><Relationship Id="rId4" Type="http://schemas.openxmlformats.org/officeDocument/2006/relationships/hyperlink" Target="https://www.slideshare.net/yenlung/recurrent-neural-network-89538572" TargetMode="External"/></Relationships>

</file>

<file path=ppt/notesSlides/_rels/notesSlide10.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 Id="rId3" Type="http://schemas.openxmlformats.org/officeDocument/2006/relationships/hyperlink" Target="https://arxiv.org/pdf/1406.2661v1.pdf" TargetMode="External"/></Relationships>

</file>

<file path=ppt/notesSlides/_rels/notesSlide11.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 Id="rId3" Type="http://schemas.openxmlformats.org/officeDocument/2006/relationships/hyperlink" Target="https://pdfs.semanticscholar.org/f582/1548720901c89b3b7481f7500d7cd64e99bd.pdf" TargetMode="External"/></Relationships>

</file>

<file path=ppt/notesSlides/_rels/notesSlide14.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 Id="rId3" Type="http://schemas.openxmlformats.org/officeDocument/2006/relationships/hyperlink" Target="https://www.matthewzeiler.com/mattzeiler/deconvolutionalnetworks.pdf" TargetMode="External"/></Relationships>

</file>

<file path=ppt/notesSlides/_rels/notesSlide16.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 Id="rId3" Type="http://schemas.openxmlformats.org/officeDocument/2006/relationships/hyperlink" Target="https://arxiv.org/pdf/1512.03385v1.pdf" TargetMode="Externa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 Id="rId3" Type="http://schemas.openxmlformats.org/officeDocument/2006/relationships/hyperlink" Target="http://yann.lecun.com/exdb/publis/pdf/lecun-98.pdf" TargetMode="External"/></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 Id="rId3" Type="http://schemas.openxmlformats.org/officeDocument/2006/relationships/hyperlink" Target="https://arxiv.org/abs/1710.09829" TargetMode="External"/></Relationships>

</file>

<file path=ppt/notesSlides/_rels/notesSlide8.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 Id="rId3" Type="http://schemas.openxmlformats.org/officeDocument/2006/relationships/hyperlink" Target="https://crl.ucsd.edu/~elman/Papers/fsit.pdf" TargetMode="External"/></Relationships>

</file>

<file path=ppt/notesSlides/_rels/notesSlide9.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 Id="rId3" Type="http://schemas.openxmlformats.org/officeDocument/2006/relationships/hyperlink" Target="https://www.bioinf.jku.at/publications/older/2604.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 name="Shape 131"/>
          <p:cNvSpPr/>
          <p:nvPr>
            <p:ph type="sldImg"/>
          </p:nvPr>
        </p:nvSpPr>
        <p:spPr>
          <a:prstGeom prst="rect">
            <a:avLst/>
          </a:prstGeom>
        </p:spPr>
        <p:txBody>
          <a:bodyPr/>
          <a:lstStyle/>
          <a:p>
            <a:pPr/>
          </a:p>
        </p:txBody>
      </p:sp>
      <p:sp>
        <p:nvSpPr>
          <p:cNvPr id="132" name="Shape 132"/>
          <p:cNvSpPr/>
          <p:nvPr>
            <p:ph type="body" sz="quarter" idx="1"/>
          </p:nvPr>
        </p:nvSpPr>
        <p:spPr>
          <a:prstGeom prst="rect">
            <a:avLst/>
          </a:prstGeom>
        </p:spPr>
        <p:txBody>
          <a:bodyPr/>
          <a:lstStyle/>
          <a:p>
            <a:pPr/>
            <a:r>
              <a:t>Ref:</a:t>
            </a:r>
          </a:p>
          <a:p>
            <a:pPr/>
            <a:r>
              <a:rPr u="sng">
                <a:hlinkClick r:id="rId3" invalidUrl="" action="" tgtFrame="" tooltip="" history="1" highlightClick="0" endSnd="0"/>
              </a:rPr>
              <a:t>http://www.asimovinstitute.org/neural-network-zoo/</a:t>
            </a:r>
          </a:p>
          <a:p>
            <a:pPr/>
            <a:r>
              <a:rPr u="sng">
                <a:hlinkClick r:id="rId4" invalidUrl="" action="" tgtFrame="" tooltip="" history="1" highlightClick="0" endSnd="0"/>
              </a:rPr>
              <a:t>https://www.slideshare.net/yenlung/recurrent-neural-network-89538572</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Shape 223"/>
          <p:cNvSpPr/>
          <p:nvPr>
            <p:ph type="sldImg"/>
          </p:nvPr>
        </p:nvSpPr>
        <p:spPr>
          <a:prstGeom prst="rect">
            <a:avLst/>
          </a:prstGeom>
        </p:spPr>
        <p:txBody>
          <a:bodyPr/>
          <a:lstStyle/>
          <a:p>
            <a:pPr/>
          </a:p>
        </p:txBody>
      </p:sp>
      <p:sp>
        <p:nvSpPr>
          <p:cNvPr id="224" name="Shape 224"/>
          <p:cNvSpPr/>
          <p:nvPr>
            <p:ph type="body" sz="quarter" idx="1"/>
          </p:nvPr>
        </p:nvSpPr>
        <p:spPr>
          <a:prstGeom prst="rect">
            <a:avLst/>
          </a:prstGeom>
        </p:spPr>
        <p:txBody>
          <a:bodyPr/>
          <a:lstStyle/>
          <a:p>
            <a:pPr/>
            <a:r>
              <a:t>Goodfellow, Ian, et al. “Generative adversarial nets.” Advances in Neural Information Processing Systems (2014).</a:t>
            </a:r>
          </a:p>
          <a:p>
            <a:pPr/>
          </a:p>
          <a:p>
            <a:pPr/>
            <a:r>
              <a:rPr u="sng">
                <a:hlinkClick r:id="rId3" invalidUrl="" action="" tgtFrame="" tooltip="" history="1" highlightClick="0" endSnd="0"/>
              </a:rPr>
              <a:t>https://arxiv.org/pdf/1406.2661v1.pdf</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9" name="Shape 229"/>
          <p:cNvSpPr/>
          <p:nvPr>
            <p:ph type="sldImg"/>
          </p:nvPr>
        </p:nvSpPr>
        <p:spPr>
          <a:prstGeom prst="rect">
            <a:avLst/>
          </a:prstGeom>
        </p:spPr>
        <p:txBody>
          <a:bodyPr/>
          <a:lstStyle/>
          <a:p>
            <a:pPr/>
          </a:p>
        </p:txBody>
      </p:sp>
      <p:sp>
        <p:nvSpPr>
          <p:cNvPr id="230" name="Shape 230"/>
          <p:cNvSpPr/>
          <p:nvPr>
            <p:ph type="body" sz="quarter" idx="1"/>
          </p:nvPr>
        </p:nvSpPr>
        <p:spPr>
          <a:prstGeom prst="rect">
            <a:avLst/>
          </a:prstGeom>
        </p:spPr>
        <p:txBody>
          <a:bodyPr/>
          <a:lstStyle/>
          <a:p>
            <a:pPr/>
            <a:r>
              <a:t>Imagine that you’re a counterfeiter whose job is to produce fake dollar notes. Also, you happen to be a caffeine addict. So every day you go to the nearest Starbucks Cafe and try to buy a cappuccino using your fake dollar bills.</a:t>
            </a:r>
          </a:p>
          <a:p>
            <a:pPr/>
            <a:r>
              <a:t>Now, as it turns out, the cashier is a pretty smart guy. He can easily tell the difference between a fake note and an authentic one. He was trained for this as a part of his job. So, your aim is to spend your counterfeit dollar notes to buy your regular cappuccino while the job of the cashier is to determine if a dollar bill is either fake or genuine. When the cashier was trained for his job, he was trained on samples of real dollar bills from the bank and fake dollar bills from the counterfeiters in town.</a:t>
            </a:r>
          </a:p>
          <a:p>
            <a:pPr/>
            <a:r>
              <a:t>So, when you go to a Starbucks cafe and try to pay using your fake dollar bills, the cashier catches you red-handed. He gives you an explanation about why the dollar bill your offered him is fake and kicks you out of the cafe. Taking into consideration this feedback, the counterfeiter refines his skills and produces even better looking new fake notes.</a:t>
            </a:r>
          </a:p>
          <a:p>
            <a:pPr/>
          </a:p>
          <a:p>
            <a:pPr/>
            <a:r>
              <a:t>Next day, the counterfeiter again goes to the same shop and tries to buy a cup of regular cappuccino and again this time, the cashier is able to spot the money as fake and justifies why the notes are fake. Again, the counterfeiter is kicked out from the cafe.</a:t>
            </a:r>
          </a:p>
          <a:p>
            <a:pPr/>
          </a:p>
          <a:p>
            <a:pPr/>
            <a:r>
              <a:t>This scenario continues indefinitely but eventually, a time will come when the counterfeiter has mastered the art of making fake dollar bills that are indistinguishable from the real ones. At this stage, even the cashier is not able to catch him. Now the counterfeiter can infinitely print these dollar bills and have a cup of cappuccino everyday without ever getting caught as they are no longer indefinable as counterfeit!</a:t>
            </a:r>
          </a:p>
          <a:p>
            <a:pPr/>
          </a:p>
          <a:p>
            <a:pPr/>
            <a:r>
              <a:t>Source From:https://www.quora.com/What-are-Generative-Adversarial-Networks-GANs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5" name="Shape 235"/>
          <p:cNvSpPr/>
          <p:nvPr>
            <p:ph type="sldImg"/>
          </p:nvPr>
        </p:nvSpPr>
        <p:spPr>
          <a:prstGeom prst="rect">
            <a:avLst/>
          </a:prstGeom>
        </p:spPr>
        <p:txBody>
          <a:bodyPr/>
          <a:lstStyle/>
          <a:p>
            <a:pPr/>
          </a:p>
        </p:txBody>
      </p:sp>
      <p:sp>
        <p:nvSpPr>
          <p:cNvPr id="236" name="Shape 236"/>
          <p:cNvSpPr/>
          <p:nvPr>
            <p:ph type="body" sz="quarter" idx="1"/>
          </p:nvPr>
        </p:nvSpPr>
        <p:spPr>
          <a:prstGeom prst="rect">
            <a:avLst/>
          </a:prstGeom>
        </p:spPr>
        <p:txBody>
          <a:bodyPr/>
          <a:lstStyle/>
          <a:p>
            <a:pPr/>
            <a:r>
              <a:t>The goal of the discriminator is to tell the difference between the data generated by the generator and the real-world data that we are trying to model. The generator takes random noise as it’s input and delivers a synthesized signal as it’s output.</a:t>
            </a:r>
          </a:p>
          <a:p>
            <a:pPr/>
          </a:p>
          <a:p>
            <a:pPr/>
            <a:r>
              <a:t>https://www.quora.com/What-are-Generative-Adversarial-Networks-GANs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7" name="Shape 247"/>
          <p:cNvSpPr/>
          <p:nvPr>
            <p:ph type="sldImg"/>
          </p:nvPr>
        </p:nvSpPr>
        <p:spPr>
          <a:prstGeom prst="rect">
            <a:avLst/>
          </a:prstGeom>
        </p:spPr>
        <p:txBody>
          <a:bodyPr/>
          <a:lstStyle/>
          <a:p>
            <a:pPr/>
          </a:p>
        </p:txBody>
      </p:sp>
      <p:sp>
        <p:nvSpPr>
          <p:cNvPr id="248" name="Shape 248"/>
          <p:cNvSpPr/>
          <p:nvPr>
            <p:ph type="body" sz="quarter" idx="1"/>
          </p:nvPr>
        </p:nvSpPr>
        <p:spPr>
          <a:prstGeom prst="rect">
            <a:avLst/>
          </a:prstGeom>
        </p:spPr>
        <p:txBody>
          <a:bodyPr/>
          <a:lstStyle/>
          <a:p>
            <a:pPr/>
            <a:r>
              <a:t>Bourlard, Hervé, and Yves Kamp. “Auto-association by multilayer perceptrons and singular value decomposition.” Biological cybernetics 59.4-5 (1988): 291-294.</a:t>
            </a:r>
          </a:p>
          <a:p>
            <a:pPr/>
          </a:p>
          <a:p>
            <a:pPr/>
            <a:r>
              <a:rPr u="sng">
                <a:hlinkClick r:id="rId3" invalidUrl="" action="" tgtFrame="" tooltip="" history="1" highlightClick="0" endSnd="0"/>
              </a:rPr>
              <a:t>https://pdfs.semanticscholar.org/f582/1548720901c89b3b7481f7500d7cd64e99bd.pdf</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7" name="Shape 257"/>
          <p:cNvSpPr/>
          <p:nvPr>
            <p:ph type="sldImg"/>
          </p:nvPr>
        </p:nvSpPr>
        <p:spPr>
          <a:prstGeom prst="rect">
            <a:avLst/>
          </a:prstGeom>
        </p:spPr>
        <p:txBody>
          <a:bodyPr/>
          <a:lstStyle/>
          <a:p>
            <a:pPr/>
          </a:p>
        </p:txBody>
      </p:sp>
      <p:sp>
        <p:nvSpPr>
          <p:cNvPr id="258" name="Shape 258"/>
          <p:cNvSpPr/>
          <p:nvPr>
            <p:ph type="body" sz="quarter" idx="1"/>
          </p:nvPr>
        </p:nvSpPr>
        <p:spPr>
          <a:prstGeom prst="rect">
            <a:avLst/>
          </a:prstGeom>
        </p:spPr>
        <p:txBody>
          <a:bodyPr/>
          <a:lstStyle/>
          <a:p>
            <a:pPr/>
            <a:r>
              <a:t>Bengio, Yoshua, et al. “Greedy layer-wise training of deep networks.” Advances in neural information processing systems 19 (2007): 153.</a:t>
            </a:r>
          </a:p>
          <a:p>
            <a:pPr/>
          </a:p>
          <a:p>
            <a:pPr/>
            <a:r>
              <a:t>https://papers.nips.cc/paper/3048-greedy-layer-wise-training-of-deep-networks.pdf</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7" name="Shape 267"/>
          <p:cNvSpPr/>
          <p:nvPr>
            <p:ph type="sldImg"/>
          </p:nvPr>
        </p:nvSpPr>
        <p:spPr>
          <a:prstGeom prst="rect">
            <a:avLst/>
          </a:prstGeom>
        </p:spPr>
        <p:txBody>
          <a:bodyPr/>
          <a:lstStyle/>
          <a:p>
            <a:pPr/>
          </a:p>
        </p:txBody>
      </p:sp>
      <p:sp>
        <p:nvSpPr>
          <p:cNvPr id="268" name="Shape 268"/>
          <p:cNvSpPr/>
          <p:nvPr>
            <p:ph type="body" sz="quarter" idx="1"/>
          </p:nvPr>
        </p:nvSpPr>
        <p:spPr>
          <a:prstGeom prst="rect">
            <a:avLst/>
          </a:prstGeom>
        </p:spPr>
        <p:txBody>
          <a:bodyPr/>
          <a:lstStyle/>
          <a:p>
            <a:pPr/>
            <a:r>
              <a:t>Zeiler, Matthew D., et al. “Deconvolutional networks.” Computer Vision and Pattern Recognition (CVPR), 2010 IEEE Conference on. IEEE, 2010</a:t>
            </a:r>
          </a:p>
          <a:p>
            <a:pPr/>
          </a:p>
          <a:p>
            <a:pPr/>
            <a:r>
              <a:rPr u="sng">
                <a:hlinkClick r:id="rId3" invalidUrl="" action="" tgtFrame="" tooltip="" history="1" highlightClick="0" endSnd="0"/>
              </a:rPr>
              <a:t>https://www.matthewzeiler.com/mattzeiler/deconvolutionalnetworks.pdf</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7" name="Shape 277"/>
          <p:cNvSpPr/>
          <p:nvPr>
            <p:ph type="sldImg"/>
          </p:nvPr>
        </p:nvSpPr>
        <p:spPr>
          <a:prstGeom prst="rect">
            <a:avLst/>
          </a:prstGeom>
        </p:spPr>
        <p:txBody>
          <a:bodyPr/>
          <a:lstStyle/>
          <a:p>
            <a:pPr/>
          </a:p>
        </p:txBody>
      </p:sp>
      <p:sp>
        <p:nvSpPr>
          <p:cNvPr id="278" name="Shape 278"/>
          <p:cNvSpPr/>
          <p:nvPr>
            <p:ph type="body" sz="quarter" idx="1"/>
          </p:nvPr>
        </p:nvSpPr>
        <p:spPr>
          <a:prstGeom prst="rect">
            <a:avLst/>
          </a:prstGeom>
        </p:spPr>
        <p:txBody>
          <a:bodyPr/>
          <a:lstStyle/>
          <a:p>
            <a:pPr/>
            <a:r>
              <a:t>He, Kaiming, et al. “Deep residual learning for image recognition.” arXiv preprint arXiv:1512.03385 (2015).</a:t>
            </a:r>
          </a:p>
          <a:p>
            <a:pPr/>
          </a:p>
          <a:p>
            <a:pPr/>
            <a:r>
              <a:rPr u="sng">
                <a:hlinkClick r:id="rId3" invalidUrl="" action="" tgtFrame="" tooltip="" history="1" highlightClick="0" endSnd="0"/>
              </a:rPr>
              <a:t>https://arxiv.org/pdf/1512.03385v1.pdf</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 name="Shape 138"/>
          <p:cNvSpPr/>
          <p:nvPr>
            <p:ph type="sldImg"/>
          </p:nvPr>
        </p:nvSpPr>
        <p:spPr>
          <a:prstGeom prst="rect">
            <a:avLst/>
          </a:prstGeom>
        </p:spPr>
        <p:txBody>
          <a:bodyPr/>
          <a:lstStyle/>
          <a:p>
            <a:pPr/>
          </a:p>
        </p:txBody>
      </p:sp>
      <p:sp>
        <p:nvSpPr>
          <p:cNvPr id="139" name="Shape 139"/>
          <p:cNvSpPr/>
          <p:nvPr>
            <p:ph type="body" sz="quarter" idx="1"/>
          </p:nvPr>
        </p:nvSpPr>
        <p:spPr>
          <a:prstGeom prst="rect">
            <a:avLst/>
          </a:prstGeom>
        </p:spPr>
        <p:txBody>
          <a:bodyPr/>
          <a:lstStyle/>
          <a:p>
            <a:pPr/>
            <a:r>
              <a:t>http://www.asimovinstitute.org/wp-content/uploads/2019/04/NeuralNetworkZo19High.png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9" name="Shape 149"/>
          <p:cNvSpPr/>
          <p:nvPr>
            <p:ph type="sldImg"/>
          </p:nvPr>
        </p:nvSpPr>
        <p:spPr>
          <a:prstGeom prst="rect">
            <a:avLst/>
          </a:prstGeom>
        </p:spPr>
        <p:txBody>
          <a:bodyPr/>
          <a:lstStyle/>
          <a:p>
            <a:pPr/>
          </a:p>
        </p:txBody>
      </p:sp>
      <p:sp>
        <p:nvSpPr>
          <p:cNvPr id="150" name="Shape 150"/>
          <p:cNvSpPr/>
          <p:nvPr>
            <p:ph type="body" sz="quarter" idx="1"/>
          </p:nvPr>
        </p:nvSpPr>
        <p:spPr>
          <a:prstGeom prst="rect">
            <a:avLst/>
          </a:prstGeom>
        </p:spPr>
        <p:txBody>
          <a:bodyPr/>
          <a:lstStyle/>
          <a:p>
            <a:pPr/>
            <a:r>
              <a:t>The simplest somewhat practical network has two input cells and one output cell, which can be used to model logic gates. </a:t>
            </a:r>
          </a:p>
          <a:p>
            <a:pPr/>
          </a:p>
          <a:p>
            <a:pPr/>
            <a:r>
              <a:t>Rosenblatt, Frank. “The perceptron: a probabilistic model for information storage and organization in the brain.” Psychological review 65.6 (1958): 386.</a:t>
            </a:r>
          </a:p>
          <a:p>
            <a:pPr/>
            <a:r>
              <a:t>http://www.ling.upenn.edu/courses/cogs501/Rosenblatt1958.pdf</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Shape 160"/>
          <p:cNvSpPr/>
          <p:nvPr>
            <p:ph type="sldImg"/>
          </p:nvPr>
        </p:nvSpPr>
        <p:spPr>
          <a:prstGeom prst="rect">
            <a:avLst/>
          </a:prstGeom>
        </p:spPr>
        <p:txBody>
          <a:bodyPr/>
          <a:lstStyle/>
          <a:p>
            <a:pPr/>
          </a:p>
        </p:txBody>
      </p:sp>
      <p:sp>
        <p:nvSpPr>
          <p:cNvPr id="161" name="Shape 161"/>
          <p:cNvSpPr/>
          <p:nvPr>
            <p:ph type="body" sz="quarter" idx="1"/>
          </p:nvPr>
        </p:nvSpPr>
        <p:spPr>
          <a:prstGeom prst="rect">
            <a:avLst/>
          </a:prstGeom>
        </p:spPr>
        <p:txBody>
          <a:bodyPr/>
          <a:lstStyle/>
          <a:p>
            <a:pPr/>
            <a:r>
              <a:t>LeCun, Yann, et al. “Gradient-based learning applied to document recognition.” Proceedings of the IEEE 86.11 (1998): 2278-2324.</a:t>
            </a:r>
          </a:p>
          <a:p>
            <a:pPr/>
          </a:p>
          <a:p>
            <a:pPr/>
            <a:r>
              <a:rPr u="sng">
                <a:hlinkClick r:id="rId3" invalidUrl="" action="" tgtFrame="" tooltip="" history="1" highlightClick="0" endSnd="0"/>
              </a:rPr>
              <a:t>http://yann.lecun.com/exdb/publis/pdf/lecun-98.pdf</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Shape 165"/>
          <p:cNvSpPr/>
          <p:nvPr>
            <p:ph type="sldImg"/>
          </p:nvPr>
        </p:nvSpPr>
        <p:spPr>
          <a:prstGeom prst="rect">
            <a:avLst/>
          </a:prstGeom>
        </p:spPr>
        <p:txBody>
          <a:bodyPr/>
          <a:lstStyle/>
          <a:p>
            <a:pPr/>
          </a:p>
        </p:txBody>
      </p:sp>
      <p:sp>
        <p:nvSpPr>
          <p:cNvPr id="166" name="Shape 166"/>
          <p:cNvSpPr/>
          <p:nvPr>
            <p:ph type="body" sz="quarter" idx="1"/>
          </p:nvPr>
        </p:nvSpPr>
        <p:spPr>
          <a:prstGeom prst="rect">
            <a:avLst/>
          </a:prstGeom>
        </p:spPr>
        <p:txBody>
          <a:bodyPr/>
          <a:lstStyle/>
          <a:p>
            <a:pPr/>
            <a:r>
              <a:t>https://hackernoon.com/what-is-a-capsnet-or-capsule-network-2bfbe48769cc</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Shape 171"/>
          <p:cNvSpPr/>
          <p:nvPr>
            <p:ph type="sldImg"/>
          </p:nvPr>
        </p:nvSpPr>
        <p:spPr>
          <a:prstGeom prst="rect">
            <a:avLst/>
          </a:prstGeom>
        </p:spPr>
        <p:txBody>
          <a:bodyPr/>
          <a:lstStyle/>
          <a:p>
            <a:pPr/>
          </a:p>
        </p:txBody>
      </p:sp>
      <p:sp>
        <p:nvSpPr>
          <p:cNvPr id="172" name="Shape 172"/>
          <p:cNvSpPr/>
          <p:nvPr>
            <p:ph type="body" sz="quarter" idx="1"/>
          </p:nvPr>
        </p:nvSpPr>
        <p:spPr>
          <a:prstGeom prst="rect">
            <a:avLst/>
          </a:prstGeom>
        </p:spPr>
        <p:txBody>
          <a:bodyPr/>
          <a:lstStyle/>
          <a:p>
            <a:pPr/>
            <a:r>
              <a:t>If you are trying to classify ships and horses. The innermost layer or the 1st layer understands the small curves and edges. The 2nd layer might understand the straight lines or the smaller shapes, like the mast of a ship or the curvature of the entire tail. Higher up layers start understanding more complex shapes like the entire tail or the ship hull. Final layers try to see a more holistic picture like the entire ship or the entire horse. We use pooling after each layer to make it compute in reasonable time frames. But in essence it also loses out the positional data.</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Shape 194"/>
          <p:cNvSpPr/>
          <p:nvPr>
            <p:ph type="sldImg"/>
          </p:nvPr>
        </p:nvSpPr>
        <p:spPr>
          <a:prstGeom prst="rect">
            <a:avLst/>
          </a:prstGeom>
        </p:spPr>
        <p:txBody>
          <a:bodyPr/>
          <a:lstStyle/>
          <a:p>
            <a:pPr/>
          </a:p>
        </p:txBody>
      </p:sp>
      <p:sp>
        <p:nvSpPr>
          <p:cNvPr id="195" name="Shape 195"/>
          <p:cNvSpPr/>
          <p:nvPr>
            <p:ph type="body" sz="quarter" idx="1"/>
          </p:nvPr>
        </p:nvSpPr>
        <p:spPr>
          <a:prstGeom prst="rect">
            <a:avLst/>
          </a:prstGeom>
        </p:spPr>
        <p:txBody>
          <a:bodyPr/>
          <a:lstStyle/>
          <a:p>
            <a:pPr/>
            <a:r>
              <a:t>Sabour, Sara, Frosst, Nicholas, and Hinton, G. E. “Dynamic Routing Between Capsules.” In Advances in neural information processing systems (2017): 3856-3866.</a:t>
            </a:r>
          </a:p>
          <a:p>
            <a:pPr/>
          </a:p>
          <a:p>
            <a:pPr/>
            <a:r>
              <a:rPr u="sng">
                <a:hlinkClick r:id="rId3" invalidUrl="" action="" tgtFrame="" tooltip="" history="1" highlightClick="0" endSnd="0"/>
              </a:rPr>
              <a:t>https://arxiv.org/abs/1710.09829</a:t>
            </a:r>
          </a:p>
          <a:p>
            <a:pPr/>
          </a:p>
          <a:p>
            <a:pPr/>
            <a:r>
              <a:t>https://www.slideshare.net/yenlung/recurrent-neural-network-89538572</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Shape 204"/>
          <p:cNvSpPr/>
          <p:nvPr>
            <p:ph type="sldImg"/>
          </p:nvPr>
        </p:nvSpPr>
        <p:spPr>
          <a:prstGeom prst="rect">
            <a:avLst/>
          </a:prstGeom>
        </p:spPr>
        <p:txBody>
          <a:bodyPr/>
          <a:lstStyle/>
          <a:p>
            <a:pPr/>
          </a:p>
        </p:txBody>
      </p:sp>
      <p:sp>
        <p:nvSpPr>
          <p:cNvPr id="205" name="Shape 205"/>
          <p:cNvSpPr/>
          <p:nvPr>
            <p:ph type="body" sz="quarter" idx="1"/>
          </p:nvPr>
        </p:nvSpPr>
        <p:spPr>
          <a:prstGeom prst="rect">
            <a:avLst/>
          </a:prstGeom>
        </p:spPr>
        <p:txBody>
          <a:bodyPr/>
          <a:lstStyle/>
          <a:p>
            <a:pPr/>
            <a:r>
              <a:t>Elman, Jeffrey L. “Finding structure in time.” Cognitive science 14.2 (1990): 179-211.</a:t>
            </a:r>
          </a:p>
          <a:p>
            <a:pPr/>
            <a:r>
              <a:rPr u="sng">
                <a:hlinkClick r:id="rId3" invalidUrl="" action="" tgtFrame="" tooltip="" history="1" highlightClick="0" endSnd="0"/>
              </a:rPr>
              <a:t>https://crl.ucsd.edu/~elman/Papers/fsit.pdf</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4" name="Shape 214"/>
          <p:cNvSpPr/>
          <p:nvPr>
            <p:ph type="sldImg"/>
          </p:nvPr>
        </p:nvSpPr>
        <p:spPr>
          <a:prstGeom prst="rect">
            <a:avLst/>
          </a:prstGeom>
        </p:spPr>
        <p:txBody>
          <a:bodyPr/>
          <a:lstStyle/>
          <a:p>
            <a:pPr/>
          </a:p>
        </p:txBody>
      </p:sp>
      <p:sp>
        <p:nvSpPr>
          <p:cNvPr id="215" name="Shape 215"/>
          <p:cNvSpPr/>
          <p:nvPr>
            <p:ph type="body" sz="quarter" idx="1"/>
          </p:nvPr>
        </p:nvSpPr>
        <p:spPr>
          <a:prstGeom prst="rect">
            <a:avLst/>
          </a:prstGeom>
        </p:spPr>
        <p:txBody>
          <a:bodyPr/>
          <a:lstStyle/>
          <a:p>
            <a:pPr/>
            <a:r>
              <a:t>Hochreiter, Sepp, and Jürgen Schmidhuber. “Long short-term memory.” Neural computation 9.8 (1997): 1735-1780.</a:t>
            </a:r>
          </a:p>
          <a:p>
            <a:pPr/>
            <a:r>
              <a:rPr u="sng">
                <a:hlinkClick r:id="rId3" invalidUrl="" action="" tgtFrame="" tooltip="" history="1" highlightClick="0" endSnd="0"/>
              </a:rPr>
              <a:t>https://www.bioinf.jku.at/publications/older/2604.pdf</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21"/>
          </p:nvPr>
        </p:nvSpPr>
        <p:spPr>
          <a:xfrm>
            <a:off x="1270000" y="6362700"/>
            <a:ext cx="10464800" cy="461366"/>
          </a:xfrm>
          <a:prstGeom prst="rect">
            <a:avLst/>
          </a:prstGeom>
        </p:spPr>
        <p:txBody>
          <a:bodyPr anchor="t">
            <a:spAutoFit/>
          </a:bodyPr>
          <a:lstStyle>
            <a:lvl1pPr marL="0" indent="0" algn="ctr">
              <a:spcBef>
                <a:spcPts val="0"/>
              </a:spcBef>
              <a:buSzTx/>
              <a:buNone/>
              <a:defRPr i="1" sz="2400"/>
            </a:lvl1pPr>
          </a:lstStyle>
          <a:p>
            <a:pPr/>
            <a:r>
              <a:t>–Johnny Appleseed</a:t>
            </a:r>
          </a:p>
        </p:txBody>
      </p:sp>
      <p:sp>
        <p:nvSpPr>
          <p:cNvPr id="94" name="“Type a quote here.”"/>
          <p:cNvSpPr txBox="1"/>
          <p:nvPr>
            <p:ph type="body" sz="quarter" idx="22"/>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21"/>
          </p:nvPr>
        </p:nvSpPr>
        <p:spPr>
          <a:xfrm>
            <a:off x="-949853" y="0"/>
            <a:ext cx="14904506" cy="99441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7" name="Title Text"/>
          <p:cNvSpPr txBox="1"/>
          <p:nvPr>
            <p:ph type="title"/>
          </p:nvPr>
        </p:nvSpPr>
        <p:spPr>
          <a:xfrm>
            <a:off x="1270000" y="1638300"/>
            <a:ext cx="10464800" cy="3302000"/>
          </a:xfrm>
          <a:prstGeom prst="rect">
            <a:avLst/>
          </a:prstGeom>
        </p:spPr>
        <p:txBody>
          <a:bodyPr anchor="b"/>
          <a:lstStyle>
            <a:lvl1pPr>
              <a:defRPr>
                <a:solidFill>
                  <a:srgbClr val="FFFFFF"/>
                </a:solidFill>
                <a:latin typeface="Helvetica Light"/>
                <a:ea typeface="Helvetica Light"/>
                <a:cs typeface="Helvetica Light"/>
                <a:sym typeface="Helvetica Light"/>
              </a:defRPr>
            </a:lvl1pPr>
          </a:lstStyle>
          <a:p>
            <a:pPr/>
            <a:r>
              <a:t>Title Text</a:t>
            </a:r>
          </a:p>
        </p:txBody>
      </p:sp>
      <p:sp>
        <p:nvSpPr>
          <p:cNvPr id="118" name="Body Level One…"/>
          <p:cNvSpPr txBox="1"/>
          <p:nvPr>
            <p:ph type="body" sz="quarter" idx="1"/>
          </p:nvPr>
        </p:nvSpPr>
        <p:spPr>
          <a:xfrm>
            <a:off x="1270000" y="5029200"/>
            <a:ext cx="10464800" cy="1130300"/>
          </a:xfrm>
          <a:prstGeom prst="rect">
            <a:avLst/>
          </a:prstGeom>
        </p:spPr>
        <p:txBody>
          <a:bodyPr anchor="t"/>
          <a:lstStyle>
            <a:lvl1pPr marL="0" indent="0" algn="ctr">
              <a:spcBef>
                <a:spcPts val="0"/>
              </a:spcBef>
              <a:buSzTx/>
              <a:buNone/>
              <a:defRPr>
                <a:solidFill>
                  <a:srgbClr val="FFFFFF"/>
                </a:solidFill>
                <a:latin typeface="Helvetica Light"/>
                <a:ea typeface="Helvetica Light"/>
                <a:cs typeface="Helvetica Light"/>
                <a:sym typeface="Helvetica Light"/>
              </a:defRPr>
            </a:lvl1pPr>
            <a:lvl2pPr marL="0" indent="0" algn="ctr">
              <a:spcBef>
                <a:spcPts val="0"/>
              </a:spcBef>
              <a:buSzTx/>
              <a:buNone/>
              <a:defRPr>
                <a:solidFill>
                  <a:srgbClr val="FFFFFF"/>
                </a:solidFill>
                <a:latin typeface="Helvetica Light"/>
                <a:ea typeface="Helvetica Light"/>
                <a:cs typeface="Helvetica Light"/>
                <a:sym typeface="Helvetica Light"/>
              </a:defRPr>
            </a:lvl2pPr>
            <a:lvl3pPr marL="0" indent="0" algn="ctr">
              <a:spcBef>
                <a:spcPts val="0"/>
              </a:spcBef>
              <a:buSzTx/>
              <a:buNone/>
              <a:defRPr>
                <a:solidFill>
                  <a:srgbClr val="FFFFFF"/>
                </a:solidFill>
                <a:latin typeface="Helvetica Light"/>
                <a:ea typeface="Helvetica Light"/>
                <a:cs typeface="Helvetica Light"/>
                <a:sym typeface="Helvetica Light"/>
              </a:defRPr>
            </a:lvl3pPr>
            <a:lvl4pPr marL="0" indent="0" algn="ctr">
              <a:spcBef>
                <a:spcPts val="0"/>
              </a:spcBef>
              <a:buSzTx/>
              <a:buNone/>
              <a:defRPr>
                <a:solidFill>
                  <a:srgbClr val="FFFFFF"/>
                </a:solidFill>
                <a:latin typeface="Helvetica Light"/>
                <a:ea typeface="Helvetica Light"/>
                <a:cs typeface="Helvetica Light"/>
                <a:sym typeface="Helvetica Light"/>
              </a:defRPr>
            </a:lvl4pPr>
            <a:lvl5pPr marL="0" indent="0" algn="ctr">
              <a:spcBef>
                <a:spcPts val="0"/>
              </a:spcBef>
              <a:buSzTx/>
              <a:buNone/>
              <a:defRPr>
                <a:solidFill>
                  <a:srgbClr val="FFFFFF"/>
                </a:solidFill>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119" name="Slide Number"/>
          <p:cNvSpPr txBox="1"/>
          <p:nvPr>
            <p:ph type="sldNum" sz="quarter" idx="2"/>
          </p:nvPr>
        </p:nvSpPr>
        <p:spPr>
          <a:xfrm>
            <a:off x="6311798" y="9245600"/>
            <a:ext cx="368504" cy="381000"/>
          </a:xfrm>
          <a:prstGeom prst="rect">
            <a:avLst/>
          </a:prstGeom>
        </p:spPr>
        <p:txBody>
          <a:bodyPr/>
          <a:lstStyle>
            <a:lvl1pPr>
              <a:defRPr sz="1800">
                <a:solidFill>
                  <a:srgbClr val="FFFFFF"/>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21"/>
          </p:nvPr>
        </p:nvSpPr>
        <p:spPr>
          <a:xfrm>
            <a:off x="1622088" y="289099"/>
            <a:ext cx="9753603" cy="6505789"/>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nchor="b"/>
          <a:lstStyle/>
          <a:p>
            <a:pPr/>
            <a:r>
              <a:t>Title Text</a:t>
            </a:r>
          </a:p>
        </p:txBody>
      </p:sp>
      <p:sp>
        <p:nvSpPr>
          <p:cNvPr id="22" name="Body Level One…"/>
          <p:cNvSpPr txBox="1"/>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idx="21"/>
          </p:nvPr>
        </p:nvSpPr>
        <p:spPr>
          <a:xfrm>
            <a:off x="2263775" y="613833"/>
            <a:ext cx="12401550" cy="8267701"/>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idx="21"/>
          </p:nvPr>
        </p:nvSpPr>
        <p:spPr>
          <a:xfrm>
            <a:off x="4086225" y="2586566"/>
            <a:ext cx="9429750" cy="6286501"/>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21"/>
          </p:nvPr>
        </p:nvSpPr>
        <p:spPr>
          <a:xfrm>
            <a:off x="6680200" y="5029200"/>
            <a:ext cx="6054748" cy="4038600"/>
          </a:xfrm>
          <a:prstGeom prst="rect">
            <a:avLst/>
          </a:prstGeom>
        </p:spPr>
        <p:txBody>
          <a:bodyPr lIns="91439" tIns="45719" rIns="91439" bIns="45719" anchor="t">
            <a:noAutofit/>
          </a:bodyPr>
          <a:lstStyle/>
          <a:p>
            <a:pPr/>
          </a:p>
        </p:txBody>
      </p:sp>
      <p:sp>
        <p:nvSpPr>
          <p:cNvPr id="84" name="Image"/>
          <p:cNvSpPr/>
          <p:nvPr>
            <p:ph type="pic" sz="quarter" idx="22"/>
          </p:nvPr>
        </p:nvSpPr>
        <p:spPr>
          <a:xfrm>
            <a:off x="6502400" y="889000"/>
            <a:ext cx="5867400" cy="3911601"/>
          </a:xfrm>
          <a:prstGeom prst="rect">
            <a:avLst/>
          </a:prstGeom>
        </p:spPr>
        <p:txBody>
          <a:bodyPr lIns="91439" tIns="45719" rIns="91439" bIns="45719" anchor="t">
            <a:noAutofit/>
          </a:bodyPr>
          <a:lstStyle/>
          <a:p>
            <a:pPr/>
          </a:p>
        </p:txBody>
      </p:sp>
      <p:sp>
        <p:nvSpPr>
          <p:cNvPr id="85" name="Image"/>
          <p:cNvSpPr/>
          <p:nvPr>
            <p:ph type="pic" idx="23"/>
          </p:nvPr>
        </p:nvSpPr>
        <p:spPr>
          <a:xfrm>
            <a:off x="-2374900" y="889000"/>
            <a:ext cx="11982450" cy="79883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b="0" sz="16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3.png"/><Relationship Id="rId5" Type="http://schemas.openxmlformats.org/officeDocument/2006/relationships/image" Target="../media/image16.png"/><Relationship Id="rId6" Type="http://schemas.openxmlformats.org/officeDocument/2006/relationships/image" Target="../media/image4.png"/><Relationship Id="rId7" Type="http://schemas.openxmlformats.org/officeDocument/2006/relationships/image" Target="../media/image17.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8.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19.png"/><Relationship Id="rId7" Type="http://schemas.openxmlformats.org/officeDocument/2006/relationships/image" Target="../media/image20.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24.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25.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gif"/></Relationships>

</file>

<file path=ppt/slides/_rels/slide1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26.png"/><Relationship Id="rId6" Type="http://schemas.openxmlformats.org/officeDocument/2006/relationships/image" Target="../media/image27.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4.png"/><Relationship Id="rId6" Type="http://schemas.openxmlformats.org/officeDocument/2006/relationships/image" Target="../media/image30.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3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tif"/></Relationships>

</file>

<file path=ppt/slides/_rels/slide2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3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7.png"/><Relationship Id="rId8" Type="http://schemas.openxmlformats.org/officeDocument/2006/relationships/image" Target="../media/image8.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tif"/></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 name="An overview of Network Architectures and Innovations"/>
          <p:cNvSpPr txBox="1"/>
          <p:nvPr>
            <p:ph type="title"/>
          </p:nvPr>
        </p:nvSpPr>
        <p:spPr>
          <a:xfrm>
            <a:off x="1270000" y="1638300"/>
            <a:ext cx="10464800" cy="1618754"/>
          </a:xfrm>
          <a:prstGeom prst="rect">
            <a:avLst/>
          </a:prstGeom>
        </p:spPr>
        <p:txBody>
          <a:bodyPr/>
          <a:lstStyle>
            <a:lvl1pPr defTabSz="362204">
              <a:defRPr sz="4960"/>
            </a:lvl1pPr>
          </a:lstStyle>
          <a:p>
            <a:pPr/>
            <a:r>
              <a:t> An overview of Network Architectures and Innovations</a:t>
            </a:r>
          </a:p>
        </p:txBody>
      </p:sp>
      <p:sp>
        <p:nvSpPr>
          <p:cNvPr id="129" name="Generative Adversarial Networks"/>
          <p:cNvSpPr txBox="1"/>
          <p:nvPr>
            <p:ph type="body" sz="quarter" idx="1"/>
          </p:nvPr>
        </p:nvSpPr>
        <p:spPr>
          <a:xfrm>
            <a:off x="1270000" y="4089400"/>
            <a:ext cx="10464800" cy="1130300"/>
          </a:xfrm>
          <a:prstGeom prst="rect">
            <a:avLst/>
          </a:prstGeom>
        </p:spPr>
        <p:txBody>
          <a:bodyPr/>
          <a:lstStyle>
            <a:lvl1pPr defTabSz="403097">
              <a:defRPr sz="5520"/>
            </a:lvl1pPr>
          </a:lstStyle>
          <a:p>
            <a:pPr/>
            <a:r>
              <a:t>Generative Adversarial Networks</a:t>
            </a:r>
          </a:p>
        </p:txBody>
      </p:sp>
      <p:sp>
        <p:nvSpPr>
          <p:cNvPr id="130" name="Francis Steen and Xinyu You…"/>
          <p:cNvSpPr txBox="1"/>
          <p:nvPr/>
        </p:nvSpPr>
        <p:spPr>
          <a:xfrm>
            <a:off x="3347389" y="6159499"/>
            <a:ext cx="6310021" cy="185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0" sz="3800">
                <a:solidFill>
                  <a:srgbClr val="FFFFFF"/>
                </a:solidFill>
                <a:latin typeface="Helvetica Light"/>
                <a:ea typeface="Helvetica Light"/>
                <a:cs typeface="Helvetica Light"/>
                <a:sym typeface="Helvetica Light"/>
              </a:defRPr>
            </a:pPr>
            <a:r>
              <a:t>Francis Steen and Xinyu You</a:t>
            </a:r>
          </a:p>
          <a:p>
            <a:pPr>
              <a:defRPr b="0" sz="3800">
                <a:solidFill>
                  <a:srgbClr val="FFFFFF"/>
                </a:solidFill>
                <a:latin typeface="Helvetica Light"/>
                <a:ea typeface="Helvetica Light"/>
                <a:cs typeface="Helvetica Light"/>
                <a:sym typeface="Helvetica Light"/>
              </a:defRPr>
            </a:pPr>
            <a:r>
              <a:t>Red Hen Lab</a:t>
            </a:r>
          </a:p>
          <a:p>
            <a:pPr>
              <a:defRPr b="0" sz="3800">
                <a:solidFill>
                  <a:srgbClr val="FFFFFF"/>
                </a:solidFill>
                <a:latin typeface="Helvetica Light"/>
                <a:ea typeface="Helvetica Light"/>
                <a:cs typeface="Helvetica Light"/>
                <a:sym typeface="Helvetica Light"/>
              </a:defRPr>
            </a:pPr>
            <a:r>
              <a:t>August 2019</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Capsule Networks (CapsNets)"/>
          <p:cNvSpPr txBox="1"/>
          <p:nvPr>
            <p:ph type="title"/>
          </p:nvPr>
        </p:nvSpPr>
        <p:spPr>
          <a:prstGeom prst="rect">
            <a:avLst/>
          </a:prstGeom>
        </p:spPr>
        <p:txBody>
          <a:bodyPr/>
          <a:lstStyle>
            <a:lvl1pPr>
              <a:defRPr sz="5900"/>
            </a:lvl1pPr>
          </a:lstStyle>
          <a:p>
            <a:pPr/>
            <a:r>
              <a:t>Capsule Networks (CapsNets)</a:t>
            </a:r>
          </a:p>
        </p:txBody>
      </p:sp>
      <p:sp>
        <p:nvSpPr>
          <p:cNvPr id="185" name="DRNs are very deep FFNNs with extra connections passing input from one layer to a later layer (often 2 to 5 layers) as well as the next layer.…"/>
          <p:cNvSpPr txBox="1"/>
          <p:nvPr/>
        </p:nvSpPr>
        <p:spPr>
          <a:xfrm>
            <a:off x="676253" y="6171365"/>
            <a:ext cx="11652294" cy="325925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marL="281177" indent="-281177" algn="l" defTabSz="479044">
              <a:spcBef>
                <a:spcPts val="2600"/>
              </a:spcBef>
              <a:buSzPct val="145000"/>
              <a:buChar char="•"/>
              <a:defRPr b="0" sz="2378"/>
            </a:pPr>
            <a:r>
              <a:t>DRNs are very deep FFNNs with extra connections passing input from one layer to a later layer (often 2 to 5 layers) as well as the next layer.</a:t>
            </a:r>
          </a:p>
          <a:p>
            <a:pPr marL="281177" indent="-281177" algn="l" defTabSz="479044">
              <a:spcBef>
                <a:spcPts val="2600"/>
              </a:spcBef>
              <a:buSzPct val="145000"/>
              <a:buChar char="•"/>
              <a:defRPr b="0" sz="2378"/>
            </a:pPr>
            <a:r>
              <a:t>It adds an identity to the solution, carrying the older input over and serving it freshly to a later layer</a:t>
            </a:r>
          </a:p>
          <a:p>
            <a:pPr marL="281177" indent="-281177" algn="l" defTabSz="479044">
              <a:spcBef>
                <a:spcPts val="2600"/>
              </a:spcBef>
              <a:buSzPct val="145000"/>
              <a:buChar char="•"/>
              <a:defRPr b="0" sz="2378"/>
            </a:pPr>
            <a:r>
              <a:t>It has been shown that these networks are very effective at learning patterns up to 150 layers deep, much more than the regular 2 to 5 layers one could expect to train.</a:t>
            </a:r>
          </a:p>
        </p:txBody>
      </p:sp>
      <p:pic>
        <p:nvPicPr>
          <p:cNvPr id="186" name="Image" descr="Image"/>
          <p:cNvPicPr>
            <a:picLocks noChangeAspect="1"/>
          </p:cNvPicPr>
          <p:nvPr/>
        </p:nvPicPr>
        <p:blipFill>
          <a:blip r:embed="rId3">
            <a:extLst/>
          </a:blip>
          <a:stretch>
            <a:fillRect/>
          </a:stretch>
        </p:blipFill>
        <p:spPr>
          <a:xfrm>
            <a:off x="3401871" y="2109336"/>
            <a:ext cx="5646295" cy="3305558"/>
          </a:xfrm>
          <a:prstGeom prst="rect">
            <a:avLst/>
          </a:prstGeom>
          <a:ln w="12700">
            <a:miter lim="400000"/>
          </a:ln>
        </p:spPr>
      </p:pic>
      <p:grpSp>
        <p:nvGrpSpPr>
          <p:cNvPr id="192" name="Group"/>
          <p:cNvGrpSpPr/>
          <p:nvPr/>
        </p:nvGrpSpPr>
        <p:grpSpPr>
          <a:xfrm>
            <a:off x="1988218" y="5437538"/>
            <a:ext cx="8473600" cy="605724"/>
            <a:chOff x="0" y="0"/>
            <a:chExt cx="8473599" cy="605723"/>
          </a:xfrm>
        </p:grpSpPr>
        <p:pic>
          <p:nvPicPr>
            <p:cNvPr id="187" name="Image" descr="Image"/>
            <p:cNvPicPr>
              <a:picLocks noChangeAspect="1"/>
            </p:cNvPicPr>
            <p:nvPr/>
          </p:nvPicPr>
          <p:blipFill>
            <a:blip r:embed="rId4">
              <a:extLst/>
            </a:blip>
            <a:stretch>
              <a:fillRect/>
            </a:stretch>
          </p:blipFill>
          <p:spPr>
            <a:xfrm>
              <a:off x="0" y="0"/>
              <a:ext cx="1680394" cy="605724"/>
            </a:xfrm>
            <a:prstGeom prst="rect">
              <a:avLst/>
            </a:prstGeom>
            <a:ln w="12700" cap="flat">
              <a:noFill/>
              <a:miter lim="400000"/>
            </a:ln>
            <a:effectLst/>
          </p:spPr>
        </p:pic>
        <p:pic>
          <p:nvPicPr>
            <p:cNvPr id="188" name="Image" descr="Image"/>
            <p:cNvPicPr>
              <a:picLocks noChangeAspect="1"/>
            </p:cNvPicPr>
            <p:nvPr/>
          </p:nvPicPr>
          <p:blipFill>
            <a:blip r:embed="rId5">
              <a:extLst/>
            </a:blip>
            <a:stretch>
              <a:fillRect/>
            </a:stretch>
          </p:blipFill>
          <p:spPr>
            <a:xfrm>
              <a:off x="3142072" y="7664"/>
              <a:ext cx="1680395" cy="569959"/>
            </a:xfrm>
            <a:prstGeom prst="rect">
              <a:avLst/>
            </a:prstGeom>
            <a:ln w="12700" cap="flat">
              <a:noFill/>
              <a:miter lim="400000"/>
            </a:ln>
            <a:effectLst/>
          </p:spPr>
        </p:pic>
        <p:pic>
          <p:nvPicPr>
            <p:cNvPr id="189" name="Image" descr="Image"/>
            <p:cNvPicPr>
              <a:picLocks noChangeAspect="1"/>
            </p:cNvPicPr>
            <p:nvPr/>
          </p:nvPicPr>
          <p:blipFill>
            <a:blip r:embed="rId6">
              <a:extLst/>
            </a:blip>
            <a:stretch>
              <a:fillRect/>
            </a:stretch>
          </p:blipFill>
          <p:spPr>
            <a:xfrm>
              <a:off x="5080976" y="25756"/>
              <a:ext cx="1680395" cy="533774"/>
            </a:xfrm>
            <a:prstGeom prst="rect">
              <a:avLst/>
            </a:prstGeom>
            <a:ln w="12700" cap="flat">
              <a:noFill/>
              <a:miter lim="400000"/>
            </a:ln>
            <a:effectLst/>
          </p:spPr>
        </p:pic>
        <p:pic>
          <p:nvPicPr>
            <p:cNvPr id="190" name="Image" descr="Image"/>
            <p:cNvPicPr>
              <a:picLocks noChangeAspect="1"/>
            </p:cNvPicPr>
            <p:nvPr/>
          </p:nvPicPr>
          <p:blipFill>
            <a:blip r:embed="rId7">
              <a:extLst/>
            </a:blip>
            <a:stretch>
              <a:fillRect/>
            </a:stretch>
          </p:blipFill>
          <p:spPr>
            <a:xfrm>
              <a:off x="6784499" y="25943"/>
              <a:ext cx="1689101" cy="533401"/>
            </a:xfrm>
            <a:prstGeom prst="rect">
              <a:avLst/>
            </a:prstGeom>
            <a:ln w="12700" cap="flat">
              <a:noFill/>
              <a:miter lim="400000"/>
            </a:ln>
            <a:effectLst/>
          </p:spPr>
        </p:pic>
        <p:pic>
          <p:nvPicPr>
            <p:cNvPr id="191" name="Image" descr="Image"/>
            <p:cNvPicPr>
              <a:picLocks noChangeAspect="1"/>
            </p:cNvPicPr>
            <p:nvPr/>
          </p:nvPicPr>
          <p:blipFill>
            <a:blip r:embed="rId8">
              <a:extLst/>
            </a:blip>
            <a:srcRect l="0" t="0" r="29381" b="0"/>
            <a:stretch>
              <a:fillRect/>
            </a:stretch>
          </p:blipFill>
          <p:spPr>
            <a:xfrm>
              <a:off x="1693683" y="85023"/>
              <a:ext cx="1434962" cy="520701"/>
            </a:xfrm>
            <a:prstGeom prst="rect">
              <a:avLst/>
            </a:prstGeom>
            <a:ln w="12700" cap="flat">
              <a:noFill/>
              <a:miter lim="400000"/>
            </a:ln>
            <a:effectLst/>
          </p:spPr>
        </p:pic>
      </p:grpSp>
      <p:pic>
        <p:nvPicPr>
          <p:cNvPr id="193" name="Image" descr="Image"/>
          <p:cNvPicPr>
            <a:picLocks noChangeAspect="1"/>
          </p:cNvPicPr>
          <p:nvPr/>
        </p:nvPicPr>
        <p:blipFill>
          <a:blip r:embed="rId9">
            <a:extLst/>
          </a:blip>
          <a:stretch>
            <a:fillRect/>
          </a:stretch>
        </p:blipFill>
        <p:spPr>
          <a:xfrm>
            <a:off x="11162176" y="3868233"/>
            <a:ext cx="863601" cy="1320801"/>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Recurrent Neural Networks"/>
          <p:cNvSpPr txBox="1"/>
          <p:nvPr>
            <p:ph type="title"/>
          </p:nvPr>
        </p:nvSpPr>
        <p:spPr>
          <a:prstGeom prst="rect">
            <a:avLst/>
          </a:prstGeom>
        </p:spPr>
        <p:txBody>
          <a:bodyPr/>
          <a:lstStyle>
            <a:lvl1pPr defTabSz="502412">
              <a:defRPr sz="6880"/>
            </a:lvl1pPr>
          </a:lstStyle>
          <a:p>
            <a:pPr/>
            <a:r>
              <a:t>Recurrent Neural Networks</a:t>
            </a:r>
          </a:p>
        </p:txBody>
      </p:sp>
      <p:sp>
        <p:nvSpPr>
          <p:cNvPr id="198" name="RNNs have connections between passes, connections through time.…"/>
          <p:cNvSpPr txBox="1"/>
          <p:nvPr>
            <p:ph type="body" sz="half" idx="1"/>
          </p:nvPr>
        </p:nvSpPr>
        <p:spPr>
          <a:xfrm>
            <a:off x="5868176" y="2783766"/>
            <a:ext cx="6790215" cy="6286501"/>
          </a:xfrm>
          <a:prstGeom prst="rect">
            <a:avLst/>
          </a:prstGeom>
        </p:spPr>
        <p:txBody>
          <a:bodyPr/>
          <a:lstStyle/>
          <a:p>
            <a:pPr marL="315468" indent="-315468" defTabSz="537463">
              <a:spcBef>
                <a:spcPts val="2900"/>
              </a:spcBef>
              <a:defRPr sz="2668"/>
            </a:pPr>
            <a:r>
              <a:t>RNNs have connections between passes, connections through time.</a:t>
            </a:r>
          </a:p>
          <a:p>
            <a:pPr marL="315468" indent="-315468" defTabSz="537463">
              <a:spcBef>
                <a:spcPts val="2900"/>
              </a:spcBef>
              <a:defRPr sz="2668"/>
            </a:pPr>
            <a:r>
              <a:t>One big problem with RNNs is the vanishing (or exploding) gradient problem where, depending on the activation functions used, information rapidly gets lost over time, just like very deep FFNNs lose information in depth.</a:t>
            </a:r>
          </a:p>
          <a:p>
            <a:pPr marL="315468" indent="-315468" defTabSz="537463">
              <a:spcBef>
                <a:spcPts val="2900"/>
              </a:spcBef>
              <a:defRPr sz="2668"/>
            </a:pPr>
            <a:r>
              <a:t>It can in principle be used in many fields as most forms of data that don’t actually have a timeline (i.e. unlike sound or video) can be represented as a sequence.</a:t>
            </a:r>
          </a:p>
        </p:txBody>
      </p:sp>
      <p:pic>
        <p:nvPicPr>
          <p:cNvPr id="199" name="Image" descr="Image"/>
          <p:cNvPicPr>
            <a:picLocks noChangeAspect="1"/>
          </p:cNvPicPr>
          <p:nvPr/>
        </p:nvPicPr>
        <p:blipFill>
          <a:blip r:embed="rId3">
            <a:extLst/>
          </a:blip>
          <a:stretch>
            <a:fillRect/>
          </a:stretch>
        </p:blipFill>
        <p:spPr>
          <a:xfrm>
            <a:off x="234153" y="2793822"/>
            <a:ext cx="5334001" cy="3263391"/>
          </a:xfrm>
          <a:prstGeom prst="rect">
            <a:avLst/>
          </a:prstGeom>
          <a:ln w="12700">
            <a:miter lim="400000"/>
          </a:ln>
        </p:spPr>
      </p:pic>
      <p:pic>
        <p:nvPicPr>
          <p:cNvPr id="200" name="Image" descr="Image"/>
          <p:cNvPicPr>
            <a:picLocks noChangeAspect="1"/>
          </p:cNvPicPr>
          <p:nvPr/>
        </p:nvPicPr>
        <p:blipFill>
          <a:blip r:embed="rId4">
            <a:extLst/>
          </a:blip>
          <a:stretch>
            <a:fillRect/>
          </a:stretch>
        </p:blipFill>
        <p:spPr>
          <a:xfrm>
            <a:off x="322890" y="7916371"/>
            <a:ext cx="2254309" cy="812600"/>
          </a:xfrm>
          <a:prstGeom prst="rect">
            <a:avLst/>
          </a:prstGeom>
          <a:ln w="12700">
            <a:miter lim="400000"/>
          </a:ln>
        </p:spPr>
      </p:pic>
      <p:pic>
        <p:nvPicPr>
          <p:cNvPr id="201" name="Image" descr="Image"/>
          <p:cNvPicPr>
            <a:picLocks noChangeAspect="1"/>
          </p:cNvPicPr>
          <p:nvPr/>
        </p:nvPicPr>
        <p:blipFill>
          <a:blip r:embed="rId5">
            <a:extLst/>
          </a:blip>
          <a:stretch>
            <a:fillRect/>
          </a:stretch>
        </p:blipFill>
        <p:spPr>
          <a:xfrm>
            <a:off x="140653" y="8594312"/>
            <a:ext cx="2958530" cy="773036"/>
          </a:xfrm>
          <a:prstGeom prst="rect">
            <a:avLst/>
          </a:prstGeom>
          <a:ln w="12700">
            <a:miter lim="400000"/>
          </a:ln>
        </p:spPr>
      </p:pic>
      <p:pic>
        <p:nvPicPr>
          <p:cNvPr id="202" name="Image" descr="Image"/>
          <p:cNvPicPr>
            <a:picLocks noChangeAspect="1"/>
          </p:cNvPicPr>
          <p:nvPr/>
        </p:nvPicPr>
        <p:blipFill>
          <a:blip r:embed="rId6">
            <a:extLst/>
          </a:blip>
          <a:stretch>
            <a:fillRect/>
          </a:stretch>
        </p:blipFill>
        <p:spPr>
          <a:xfrm>
            <a:off x="2734229" y="7992250"/>
            <a:ext cx="1948342" cy="660842"/>
          </a:xfrm>
          <a:prstGeom prst="rect">
            <a:avLst/>
          </a:prstGeom>
          <a:ln w="12700">
            <a:miter lim="400000"/>
          </a:ln>
        </p:spPr>
      </p:pic>
      <p:pic>
        <p:nvPicPr>
          <p:cNvPr id="203" name="Image" descr="Image"/>
          <p:cNvPicPr>
            <a:picLocks noChangeAspect="1"/>
          </p:cNvPicPr>
          <p:nvPr/>
        </p:nvPicPr>
        <p:blipFill>
          <a:blip r:embed="rId7">
            <a:extLst/>
          </a:blip>
          <a:srcRect l="30207" t="0" r="39054" b="15057"/>
          <a:stretch>
            <a:fillRect/>
          </a:stretch>
        </p:blipFill>
        <p:spPr>
          <a:xfrm>
            <a:off x="1744049" y="6008630"/>
            <a:ext cx="1656015" cy="1858612"/>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Long / short term memory (LSTM) Networks"/>
          <p:cNvSpPr txBox="1"/>
          <p:nvPr>
            <p:ph type="title"/>
          </p:nvPr>
        </p:nvSpPr>
        <p:spPr>
          <a:prstGeom prst="rect">
            <a:avLst/>
          </a:prstGeom>
        </p:spPr>
        <p:txBody>
          <a:bodyPr/>
          <a:lstStyle>
            <a:lvl1pPr defTabSz="484886">
              <a:defRPr sz="6640"/>
            </a:lvl1pPr>
          </a:lstStyle>
          <a:p>
            <a:pPr/>
            <a:r>
              <a:t>Long / short term memory (LSTM) Networks</a:t>
            </a:r>
          </a:p>
        </p:txBody>
      </p:sp>
      <p:pic>
        <p:nvPicPr>
          <p:cNvPr id="208" name="Image" descr="Image"/>
          <p:cNvPicPr>
            <a:picLocks noChangeAspect="1"/>
          </p:cNvPicPr>
          <p:nvPr/>
        </p:nvPicPr>
        <p:blipFill>
          <a:blip r:embed="rId3">
            <a:extLst/>
          </a:blip>
          <a:stretch>
            <a:fillRect/>
          </a:stretch>
        </p:blipFill>
        <p:spPr>
          <a:xfrm>
            <a:off x="594987" y="2719390"/>
            <a:ext cx="5398437" cy="3274324"/>
          </a:xfrm>
          <a:prstGeom prst="rect">
            <a:avLst/>
          </a:prstGeom>
          <a:ln w="12700">
            <a:miter lim="400000"/>
          </a:ln>
        </p:spPr>
      </p:pic>
      <p:sp>
        <p:nvSpPr>
          <p:cNvPr id="209" name="LSTM networks try to combat the vanishing / exploding gradient problem by introducing gates and an explicitly defined memory cell.…"/>
          <p:cNvSpPr txBox="1"/>
          <p:nvPr/>
        </p:nvSpPr>
        <p:spPr>
          <a:xfrm>
            <a:off x="6180514" y="2766224"/>
            <a:ext cx="6362975" cy="6286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marL="342900" indent="-342900" algn="l">
              <a:spcBef>
                <a:spcPts val="3200"/>
              </a:spcBef>
              <a:buSzPct val="145000"/>
              <a:buChar char="•"/>
              <a:defRPr b="0" sz="2900"/>
            </a:pPr>
            <a:r>
              <a:t>LSTM networks try to combat the vanishing / exploding gradient problem by introducing gates and an explicitly defined memory cell.</a:t>
            </a:r>
          </a:p>
          <a:p>
            <a:pPr marL="342900" indent="-342900" algn="l">
              <a:spcBef>
                <a:spcPts val="3200"/>
              </a:spcBef>
              <a:buSzPct val="145000"/>
              <a:buChar char="•"/>
              <a:defRPr b="0" sz="2900"/>
            </a:pPr>
            <a:r>
              <a:t>Each neuron has a memory cell and three gates: input, output and forget. </a:t>
            </a:r>
          </a:p>
          <a:p>
            <a:pPr marL="342900" indent="-342900" algn="l">
              <a:spcBef>
                <a:spcPts val="3200"/>
              </a:spcBef>
              <a:buSzPct val="145000"/>
              <a:buChar char="•"/>
              <a:defRPr b="0" sz="2900"/>
            </a:pPr>
            <a:r>
              <a:t>Be able to learn complex sequences, such as writing like Shakespeare or composing primitive music. </a:t>
            </a:r>
          </a:p>
        </p:txBody>
      </p:sp>
      <p:pic>
        <p:nvPicPr>
          <p:cNvPr id="210" name="Image" descr="Image"/>
          <p:cNvPicPr>
            <a:picLocks noChangeAspect="1"/>
          </p:cNvPicPr>
          <p:nvPr/>
        </p:nvPicPr>
        <p:blipFill>
          <a:blip r:embed="rId4">
            <a:extLst/>
          </a:blip>
          <a:stretch>
            <a:fillRect/>
          </a:stretch>
        </p:blipFill>
        <p:spPr>
          <a:xfrm>
            <a:off x="4778671" y="8779375"/>
            <a:ext cx="2254309" cy="812601"/>
          </a:xfrm>
          <a:prstGeom prst="rect">
            <a:avLst/>
          </a:prstGeom>
          <a:ln w="12700">
            <a:miter lim="400000"/>
          </a:ln>
        </p:spPr>
      </p:pic>
      <p:pic>
        <p:nvPicPr>
          <p:cNvPr id="211" name="Image" descr="Image"/>
          <p:cNvPicPr>
            <a:picLocks noChangeAspect="1"/>
          </p:cNvPicPr>
          <p:nvPr/>
        </p:nvPicPr>
        <p:blipFill>
          <a:blip r:embed="rId5">
            <a:extLst/>
          </a:blip>
          <a:stretch>
            <a:fillRect/>
          </a:stretch>
        </p:blipFill>
        <p:spPr>
          <a:xfrm>
            <a:off x="2769314" y="8855254"/>
            <a:ext cx="1948342" cy="660842"/>
          </a:xfrm>
          <a:prstGeom prst="rect">
            <a:avLst/>
          </a:prstGeom>
          <a:ln w="12700">
            <a:miter lim="400000"/>
          </a:ln>
        </p:spPr>
      </p:pic>
      <p:pic>
        <p:nvPicPr>
          <p:cNvPr id="212" name="Image" descr="Image"/>
          <p:cNvPicPr>
            <a:picLocks noChangeAspect="1"/>
          </p:cNvPicPr>
          <p:nvPr/>
        </p:nvPicPr>
        <p:blipFill>
          <a:blip r:embed="rId6">
            <a:extLst/>
          </a:blip>
          <a:stretch>
            <a:fillRect/>
          </a:stretch>
        </p:blipFill>
        <p:spPr>
          <a:xfrm>
            <a:off x="432279" y="8907646"/>
            <a:ext cx="2137131" cy="556057"/>
          </a:xfrm>
          <a:prstGeom prst="rect">
            <a:avLst/>
          </a:prstGeom>
          <a:ln w="12700">
            <a:miter lim="400000"/>
          </a:ln>
        </p:spPr>
      </p:pic>
      <p:pic>
        <p:nvPicPr>
          <p:cNvPr id="213" name="Image" descr="Image"/>
          <p:cNvPicPr>
            <a:picLocks noChangeAspect="1"/>
          </p:cNvPicPr>
          <p:nvPr/>
        </p:nvPicPr>
        <p:blipFill>
          <a:blip r:embed="rId7">
            <a:extLst/>
          </a:blip>
          <a:srcRect l="30230" t="0" r="37851" b="10255"/>
          <a:stretch>
            <a:fillRect/>
          </a:stretch>
        </p:blipFill>
        <p:spPr>
          <a:xfrm>
            <a:off x="1692241" y="5773318"/>
            <a:ext cx="2610561" cy="2967021"/>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 name="Generative adversarial networks (GANs)"/>
          <p:cNvSpPr txBox="1"/>
          <p:nvPr>
            <p:ph type="title"/>
          </p:nvPr>
        </p:nvSpPr>
        <p:spPr>
          <a:prstGeom prst="rect">
            <a:avLst/>
          </a:prstGeom>
        </p:spPr>
        <p:txBody>
          <a:bodyPr/>
          <a:lstStyle>
            <a:lvl1pPr defTabSz="484886">
              <a:defRPr sz="6640"/>
            </a:lvl1pPr>
          </a:lstStyle>
          <a:p>
            <a:pPr/>
            <a:r>
              <a:t>Generative adversarial networks (GANs)</a:t>
            </a:r>
          </a:p>
        </p:txBody>
      </p:sp>
      <p:sp>
        <p:nvSpPr>
          <p:cNvPr id="218" name="GNNs are from a different breed of networks, they are twins: two networks working together.…"/>
          <p:cNvSpPr txBox="1"/>
          <p:nvPr/>
        </p:nvSpPr>
        <p:spPr>
          <a:xfrm>
            <a:off x="5157747" y="2766224"/>
            <a:ext cx="7385742" cy="6286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marL="264032" indent="-264032" algn="l" defTabSz="449833">
              <a:spcBef>
                <a:spcPts val="2400"/>
              </a:spcBef>
              <a:buSzPct val="145000"/>
              <a:buChar char="•"/>
              <a:defRPr b="0" sz="2233"/>
            </a:pPr>
            <a:r>
              <a:t>GNNs are from a different breed of networks, they are twins: two networks working together.</a:t>
            </a:r>
          </a:p>
          <a:p>
            <a:pPr marL="264032" indent="-264032" algn="l" defTabSz="449833">
              <a:spcBef>
                <a:spcPts val="2400"/>
              </a:spcBef>
              <a:buSzPct val="145000"/>
              <a:buChar char="•"/>
              <a:defRPr b="0" sz="2233"/>
            </a:pPr>
            <a:r>
              <a:t>It consist of any two networks (although often a combination of FFs and CNNs), with one tasked to generate content and the other has to judge content.</a:t>
            </a:r>
          </a:p>
          <a:p>
            <a:pPr marL="264032" indent="-264032" algn="l" defTabSz="449833">
              <a:spcBef>
                <a:spcPts val="2400"/>
              </a:spcBef>
              <a:buSzPct val="145000"/>
              <a:buChar char="•"/>
              <a:defRPr b="0" sz="2233"/>
            </a:pPr>
            <a:r>
              <a:t>The discriminating network receives either training data or generated content from the generative network. </a:t>
            </a:r>
          </a:p>
          <a:p>
            <a:pPr marL="264032" indent="-264032" algn="l" defTabSz="449833">
              <a:spcBef>
                <a:spcPts val="2400"/>
              </a:spcBef>
              <a:buSzPct val="145000"/>
              <a:buChar char="•"/>
              <a:defRPr b="0" sz="2233"/>
            </a:pPr>
            <a:r>
              <a:t>How well the discriminating network was able to correctly predict the data source is then used as part of the error for the generating network. </a:t>
            </a:r>
          </a:p>
          <a:p>
            <a:pPr marL="264032" indent="-264032" algn="l" defTabSz="449833">
              <a:spcBef>
                <a:spcPts val="2400"/>
              </a:spcBef>
              <a:buSzPct val="145000"/>
              <a:buChar char="•"/>
              <a:defRPr b="0" sz="2233"/>
            </a:pPr>
            <a:r>
              <a:t>This creates a form of competition where the discriminator is getting better at distinguishing real data from generated data and the generator is learning to become less predictable to the discriminator. </a:t>
            </a:r>
          </a:p>
        </p:txBody>
      </p:sp>
      <p:pic>
        <p:nvPicPr>
          <p:cNvPr id="219" name="Image" descr="Image"/>
          <p:cNvPicPr>
            <a:picLocks noChangeAspect="1"/>
          </p:cNvPicPr>
          <p:nvPr/>
        </p:nvPicPr>
        <p:blipFill>
          <a:blip r:embed="rId3">
            <a:extLst/>
          </a:blip>
          <a:stretch>
            <a:fillRect/>
          </a:stretch>
        </p:blipFill>
        <p:spPr>
          <a:xfrm>
            <a:off x="176233" y="8973901"/>
            <a:ext cx="1819121" cy="577840"/>
          </a:xfrm>
          <a:prstGeom prst="rect">
            <a:avLst/>
          </a:prstGeom>
          <a:ln w="12700">
            <a:miter lim="400000"/>
          </a:ln>
        </p:spPr>
      </p:pic>
      <p:pic>
        <p:nvPicPr>
          <p:cNvPr id="220" name="Image" descr="Image"/>
          <p:cNvPicPr>
            <a:picLocks noChangeAspect="1"/>
          </p:cNvPicPr>
          <p:nvPr/>
        </p:nvPicPr>
        <p:blipFill>
          <a:blip r:embed="rId4">
            <a:extLst/>
          </a:blip>
          <a:stretch>
            <a:fillRect/>
          </a:stretch>
        </p:blipFill>
        <p:spPr>
          <a:xfrm>
            <a:off x="172608" y="3713787"/>
            <a:ext cx="4888342" cy="2966430"/>
          </a:xfrm>
          <a:prstGeom prst="rect">
            <a:avLst/>
          </a:prstGeom>
          <a:ln w="12700">
            <a:miter lim="400000"/>
          </a:ln>
        </p:spPr>
      </p:pic>
      <p:pic>
        <p:nvPicPr>
          <p:cNvPr id="221" name="Image" descr="Image"/>
          <p:cNvPicPr>
            <a:picLocks noChangeAspect="1"/>
          </p:cNvPicPr>
          <p:nvPr/>
        </p:nvPicPr>
        <p:blipFill>
          <a:blip r:embed="rId5">
            <a:extLst/>
          </a:blip>
          <a:stretch>
            <a:fillRect/>
          </a:stretch>
        </p:blipFill>
        <p:spPr>
          <a:xfrm>
            <a:off x="89595" y="7519411"/>
            <a:ext cx="2781393" cy="756776"/>
          </a:xfrm>
          <a:prstGeom prst="rect">
            <a:avLst/>
          </a:prstGeom>
          <a:ln w="12700">
            <a:miter lim="400000"/>
          </a:ln>
        </p:spPr>
      </p:pic>
      <p:pic>
        <p:nvPicPr>
          <p:cNvPr id="222" name="Image" descr="Image"/>
          <p:cNvPicPr>
            <a:picLocks noChangeAspect="1"/>
          </p:cNvPicPr>
          <p:nvPr/>
        </p:nvPicPr>
        <p:blipFill>
          <a:blip r:embed="rId6">
            <a:extLst/>
          </a:blip>
          <a:stretch>
            <a:fillRect/>
          </a:stretch>
        </p:blipFill>
        <p:spPr>
          <a:xfrm>
            <a:off x="191566" y="8345401"/>
            <a:ext cx="3074050" cy="609433"/>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6" name="GANs"/>
          <p:cNvSpPr txBox="1"/>
          <p:nvPr>
            <p:ph type="title"/>
          </p:nvPr>
        </p:nvSpPr>
        <p:spPr>
          <a:prstGeom prst="rect">
            <a:avLst/>
          </a:prstGeom>
        </p:spPr>
        <p:txBody>
          <a:bodyPr/>
          <a:lstStyle/>
          <a:p>
            <a:pPr/>
            <a:r>
              <a:t>GANs</a:t>
            </a:r>
          </a:p>
        </p:txBody>
      </p:sp>
      <p:sp>
        <p:nvSpPr>
          <p:cNvPr id="227" name="The generative model can be thought of as analogous to a team of counterfeiters, trying to produce fake currency and use it without detection, while the discriminative model is analogous to the police, trying to detect the counterfeit currency."/>
          <p:cNvSpPr txBox="1"/>
          <p:nvPr>
            <p:ph type="body" sz="quarter" idx="1"/>
          </p:nvPr>
        </p:nvSpPr>
        <p:spPr>
          <a:xfrm>
            <a:off x="1062843" y="2578861"/>
            <a:ext cx="10879114" cy="1670720"/>
          </a:xfrm>
          <a:prstGeom prst="rect">
            <a:avLst/>
          </a:prstGeom>
        </p:spPr>
        <p:txBody>
          <a:bodyPr/>
          <a:lstStyle>
            <a:lvl1pPr marL="0" indent="0" defTabSz="467359">
              <a:spcBef>
                <a:spcPts val="3300"/>
              </a:spcBef>
              <a:buSzTx/>
              <a:buNone/>
              <a:defRPr sz="2560"/>
            </a:lvl1pPr>
          </a:lstStyle>
          <a:p>
            <a:pPr/>
            <a:r>
              <a:t>The generative model can be thought of as analogous to a team of counterfeiters, trying to produce fake currency and use it without detection, while the discriminative model is analogous to the police, trying to detect the counterfeit currency.</a:t>
            </a:r>
          </a:p>
        </p:txBody>
      </p:sp>
      <p:pic>
        <p:nvPicPr>
          <p:cNvPr id="228" name="Image" descr="Image"/>
          <p:cNvPicPr>
            <a:picLocks noChangeAspect="1"/>
          </p:cNvPicPr>
          <p:nvPr/>
        </p:nvPicPr>
        <p:blipFill>
          <a:blip r:embed="rId3">
            <a:extLst/>
          </a:blip>
          <a:stretch>
            <a:fillRect/>
          </a:stretch>
        </p:blipFill>
        <p:spPr>
          <a:xfrm>
            <a:off x="1771041" y="4415442"/>
            <a:ext cx="9462718" cy="5210360"/>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2" name="GANs"/>
          <p:cNvSpPr txBox="1"/>
          <p:nvPr>
            <p:ph type="title"/>
          </p:nvPr>
        </p:nvSpPr>
        <p:spPr>
          <a:prstGeom prst="rect">
            <a:avLst/>
          </a:prstGeom>
        </p:spPr>
        <p:txBody>
          <a:bodyPr/>
          <a:lstStyle/>
          <a:p>
            <a:pPr/>
            <a:r>
              <a:t>GANs</a:t>
            </a:r>
          </a:p>
        </p:txBody>
      </p:sp>
      <p:sp>
        <p:nvSpPr>
          <p:cNvPr id="233" name="Generator (counterfeiter)…"/>
          <p:cNvSpPr txBox="1"/>
          <p:nvPr>
            <p:ph type="body" sz="quarter" idx="1"/>
          </p:nvPr>
        </p:nvSpPr>
        <p:spPr>
          <a:xfrm>
            <a:off x="1062843" y="2295120"/>
            <a:ext cx="10879114" cy="1670720"/>
          </a:xfrm>
          <a:prstGeom prst="rect">
            <a:avLst/>
          </a:prstGeom>
        </p:spPr>
        <p:txBody>
          <a:bodyPr/>
          <a:lstStyle/>
          <a:p>
            <a:pPr/>
            <a:r>
              <a:rPr b="1"/>
              <a:t>Generator</a:t>
            </a:r>
            <a:r>
              <a:t> (counterfeiter)</a:t>
            </a:r>
          </a:p>
          <a:p>
            <a:pPr/>
            <a:r>
              <a:rPr b="1"/>
              <a:t>Discriminator</a:t>
            </a:r>
            <a:r>
              <a:t> (cashier)</a:t>
            </a:r>
          </a:p>
        </p:txBody>
      </p:sp>
      <p:pic>
        <p:nvPicPr>
          <p:cNvPr id="234" name="Image" descr="Image"/>
          <p:cNvPicPr>
            <a:picLocks noChangeAspect="1"/>
          </p:cNvPicPr>
          <p:nvPr/>
        </p:nvPicPr>
        <p:blipFill>
          <a:blip r:embed="rId3">
            <a:extLst/>
          </a:blip>
          <a:srcRect l="0" t="2184" r="0" b="0"/>
          <a:stretch>
            <a:fillRect/>
          </a:stretch>
        </p:blipFill>
        <p:spPr>
          <a:xfrm>
            <a:off x="2085776" y="4688840"/>
            <a:ext cx="8833381" cy="4953339"/>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8" name="A GAN that can generate numbers from arbitrary noise."/>
          <p:cNvSpPr txBox="1"/>
          <p:nvPr>
            <p:ph type="title"/>
          </p:nvPr>
        </p:nvSpPr>
        <p:spPr>
          <a:prstGeom prst="rect">
            <a:avLst/>
          </a:prstGeom>
        </p:spPr>
        <p:txBody>
          <a:bodyPr/>
          <a:lstStyle>
            <a:lvl1pPr defTabSz="461518">
              <a:defRPr sz="6320"/>
            </a:lvl1pPr>
          </a:lstStyle>
          <a:p>
            <a:pPr/>
            <a:r>
              <a:t>A GAN that can generate numbers from arbitrary noise.</a:t>
            </a:r>
          </a:p>
        </p:txBody>
      </p:sp>
      <p:pic>
        <p:nvPicPr>
          <p:cNvPr id="239" name="54750573-23729900-4bfe-11e9-9ee3-ab2f0681a484.gif" descr="54750573-23729900-4bfe-11e9-9ee3-ab2f0681a484.gif"/>
          <p:cNvPicPr>
            <a:picLocks noChangeAspect="0"/>
          </p:cNvPicPr>
          <p:nvPr/>
        </p:nvPicPr>
        <p:blipFill>
          <a:blip r:embed="rId2">
            <a:extLst/>
          </a:blip>
          <a:stretch>
            <a:fillRect/>
          </a:stretch>
        </p:blipFill>
        <p:spPr>
          <a:xfrm>
            <a:off x="3068689" y="2688366"/>
            <a:ext cx="6419366" cy="6419366"/>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1" name="Autoencoders (AE)"/>
          <p:cNvSpPr txBox="1"/>
          <p:nvPr>
            <p:ph type="title"/>
          </p:nvPr>
        </p:nvSpPr>
        <p:spPr>
          <a:prstGeom prst="rect">
            <a:avLst/>
          </a:prstGeom>
        </p:spPr>
        <p:txBody>
          <a:bodyPr/>
          <a:lstStyle/>
          <a:p>
            <a:pPr/>
            <a:r>
              <a:t>Autoencoders (AE)</a:t>
            </a:r>
          </a:p>
        </p:txBody>
      </p:sp>
      <p:sp>
        <p:nvSpPr>
          <p:cNvPr id="242" name="A different use of FFNNs than a fundamentally different architecture…"/>
          <p:cNvSpPr txBox="1"/>
          <p:nvPr/>
        </p:nvSpPr>
        <p:spPr>
          <a:xfrm>
            <a:off x="6180514" y="2766224"/>
            <a:ext cx="6362975" cy="6286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marL="329184" indent="-329184" algn="l" defTabSz="560831">
              <a:spcBef>
                <a:spcPts val="3000"/>
              </a:spcBef>
              <a:buSzPct val="145000"/>
              <a:buChar char="•"/>
              <a:defRPr b="0" sz="2784"/>
            </a:pPr>
            <a:r>
              <a:t>A different use of FFNNs than a fundamentally different architecture</a:t>
            </a:r>
          </a:p>
          <a:p>
            <a:pPr marL="329184" indent="-329184" algn="l" defTabSz="560831">
              <a:spcBef>
                <a:spcPts val="3000"/>
              </a:spcBef>
              <a:buSzPct val="145000"/>
              <a:buChar char="•"/>
              <a:defRPr b="0" sz="2784"/>
            </a:pPr>
            <a:r>
              <a:t>The basic idea behind autoencoders is to encode information (as in compress, not encrypt) automatically.</a:t>
            </a:r>
          </a:p>
          <a:p>
            <a:pPr marL="329184" indent="-329184" algn="l" defTabSz="560831">
              <a:spcBef>
                <a:spcPts val="3000"/>
              </a:spcBef>
              <a:buSzPct val="145000"/>
              <a:buChar char="•"/>
              <a:defRPr b="0" sz="2784"/>
            </a:pPr>
            <a:r>
              <a:t>The entire network always resembles an hourglass like shape.</a:t>
            </a:r>
          </a:p>
          <a:p>
            <a:pPr marL="329184" indent="-329184" algn="l" defTabSz="560831">
              <a:spcBef>
                <a:spcPts val="3000"/>
              </a:spcBef>
              <a:buSzPct val="145000"/>
              <a:buChar char="•"/>
              <a:defRPr b="0" sz="2784"/>
            </a:pPr>
            <a:r>
              <a:t>Everything up to the middle is called the encoding part, everything after the middle the decoding and the middle (surprise) the code.</a:t>
            </a:r>
          </a:p>
        </p:txBody>
      </p:sp>
      <p:pic>
        <p:nvPicPr>
          <p:cNvPr id="243" name="Image" descr="Image"/>
          <p:cNvPicPr>
            <a:picLocks noChangeAspect="1"/>
          </p:cNvPicPr>
          <p:nvPr/>
        </p:nvPicPr>
        <p:blipFill>
          <a:blip r:embed="rId3">
            <a:extLst/>
          </a:blip>
          <a:stretch>
            <a:fillRect/>
          </a:stretch>
        </p:blipFill>
        <p:spPr>
          <a:xfrm>
            <a:off x="278789" y="8067433"/>
            <a:ext cx="2254309" cy="812601"/>
          </a:xfrm>
          <a:prstGeom prst="rect">
            <a:avLst/>
          </a:prstGeom>
          <a:ln w="12700">
            <a:miter lim="400000"/>
          </a:ln>
        </p:spPr>
      </p:pic>
      <p:pic>
        <p:nvPicPr>
          <p:cNvPr id="244" name="Image" descr="Image"/>
          <p:cNvPicPr>
            <a:picLocks noChangeAspect="1"/>
          </p:cNvPicPr>
          <p:nvPr/>
        </p:nvPicPr>
        <p:blipFill>
          <a:blip r:embed="rId4">
            <a:extLst/>
          </a:blip>
          <a:stretch>
            <a:fillRect/>
          </a:stretch>
        </p:blipFill>
        <p:spPr>
          <a:xfrm>
            <a:off x="336846" y="8814890"/>
            <a:ext cx="2046420" cy="694108"/>
          </a:xfrm>
          <a:prstGeom prst="rect">
            <a:avLst/>
          </a:prstGeom>
          <a:ln w="12700">
            <a:miter lim="400000"/>
          </a:ln>
        </p:spPr>
      </p:pic>
      <p:pic>
        <p:nvPicPr>
          <p:cNvPr id="245" name="Image" descr="Image"/>
          <p:cNvPicPr>
            <a:picLocks noChangeAspect="1"/>
          </p:cNvPicPr>
          <p:nvPr/>
        </p:nvPicPr>
        <p:blipFill>
          <a:blip r:embed="rId5">
            <a:extLst/>
          </a:blip>
          <a:stretch>
            <a:fillRect/>
          </a:stretch>
        </p:blipFill>
        <p:spPr>
          <a:xfrm>
            <a:off x="859428" y="2891080"/>
            <a:ext cx="3682789" cy="4589174"/>
          </a:xfrm>
          <a:prstGeom prst="rect">
            <a:avLst/>
          </a:prstGeom>
          <a:ln w="12700">
            <a:miter lim="400000"/>
          </a:ln>
        </p:spPr>
      </p:pic>
      <p:pic>
        <p:nvPicPr>
          <p:cNvPr id="246" name="Image" descr="Image"/>
          <p:cNvPicPr>
            <a:picLocks noChangeAspect="1"/>
          </p:cNvPicPr>
          <p:nvPr/>
        </p:nvPicPr>
        <p:blipFill>
          <a:blip r:embed="rId6">
            <a:extLst/>
          </a:blip>
          <a:stretch>
            <a:fillRect/>
          </a:stretch>
        </p:blipFill>
        <p:spPr>
          <a:xfrm>
            <a:off x="2356267" y="8156907"/>
            <a:ext cx="3255233" cy="633653"/>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0" name="Deep belief networks (DBNs)"/>
          <p:cNvSpPr txBox="1"/>
          <p:nvPr>
            <p:ph type="title"/>
          </p:nvPr>
        </p:nvSpPr>
        <p:spPr>
          <a:prstGeom prst="rect">
            <a:avLst/>
          </a:prstGeom>
        </p:spPr>
        <p:txBody>
          <a:bodyPr/>
          <a:lstStyle>
            <a:lvl1pPr defTabSz="484886">
              <a:defRPr sz="6640"/>
            </a:lvl1pPr>
          </a:lstStyle>
          <a:p>
            <a:pPr/>
            <a:r>
              <a:t>Deep belief networks (DBNs)</a:t>
            </a:r>
          </a:p>
        </p:txBody>
      </p:sp>
      <p:sp>
        <p:nvSpPr>
          <p:cNvPr id="251" name="These networks have been shown to be effectively trainable stack by stack which also known as greedy training…"/>
          <p:cNvSpPr txBox="1"/>
          <p:nvPr/>
        </p:nvSpPr>
        <p:spPr>
          <a:xfrm>
            <a:off x="6180514" y="2766224"/>
            <a:ext cx="6362975" cy="6286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marL="342900" indent="-342900" algn="l">
              <a:spcBef>
                <a:spcPts val="3200"/>
              </a:spcBef>
              <a:buSzPct val="145000"/>
              <a:buChar char="•"/>
              <a:defRPr b="0" sz="2900"/>
            </a:pPr>
            <a:r>
              <a:t>These networks have been shown to be effectively trainable stack by stack which also known as greedy training</a:t>
            </a:r>
          </a:p>
          <a:p>
            <a:pPr marL="342900" indent="-342900" algn="l">
              <a:spcBef>
                <a:spcPts val="3200"/>
              </a:spcBef>
              <a:buSzPct val="145000"/>
              <a:buChar char="•"/>
              <a:defRPr b="0" sz="2900"/>
            </a:pPr>
            <a:r>
              <a:t>Greedy means making locally optimal solutions to get to a decent but possibly not optimal answer</a:t>
            </a:r>
          </a:p>
          <a:p>
            <a:pPr marL="342900" indent="-342900" algn="l">
              <a:spcBef>
                <a:spcPts val="3200"/>
              </a:spcBef>
              <a:buSzPct val="145000"/>
              <a:buChar char="•"/>
              <a:defRPr b="0" sz="2900"/>
            </a:pPr>
            <a:r>
              <a:t>DBNs can be trained through contrastive divergence or back-propagation and learn to represent the data as a probabilistic model, just like regular RBMs or VAEs.</a:t>
            </a:r>
          </a:p>
        </p:txBody>
      </p:sp>
      <p:pic>
        <p:nvPicPr>
          <p:cNvPr id="252" name="Image" descr="Image"/>
          <p:cNvPicPr>
            <a:picLocks noChangeAspect="1"/>
          </p:cNvPicPr>
          <p:nvPr/>
        </p:nvPicPr>
        <p:blipFill>
          <a:blip r:embed="rId3">
            <a:extLst/>
          </a:blip>
          <a:stretch>
            <a:fillRect/>
          </a:stretch>
        </p:blipFill>
        <p:spPr>
          <a:xfrm>
            <a:off x="298959" y="3712771"/>
            <a:ext cx="5199644" cy="3492404"/>
          </a:xfrm>
          <a:prstGeom prst="rect">
            <a:avLst/>
          </a:prstGeom>
          <a:ln w="12700">
            <a:miter lim="400000"/>
          </a:ln>
        </p:spPr>
      </p:pic>
      <p:grpSp>
        <p:nvGrpSpPr>
          <p:cNvPr id="256" name="Group"/>
          <p:cNvGrpSpPr/>
          <p:nvPr/>
        </p:nvGrpSpPr>
        <p:grpSpPr>
          <a:xfrm>
            <a:off x="1130675" y="7489117"/>
            <a:ext cx="2916551" cy="1749385"/>
            <a:chOff x="0" y="0"/>
            <a:chExt cx="2916550" cy="1749384"/>
          </a:xfrm>
        </p:grpSpPr>
        <p:pic>
          <p:nvPicPr>
            <p:cNvPr id="253" name="Image" descr="Image"/>
            <p:cNvPicPr>
              <a:picLocks noChangeAspect="1"/>
            </p:cNvPicPr>
            <p:nvPr/>
          </p:nvPicPr>
          <p:blipFill>
            <a:blip r:embed="rId4">
              <a:extLst/>
            </a:blip>
            <a:stretch>
              <a:fillRect/>
            </a:stretch>
          </p:blipFill>
          <p:spPr>
            <a:xfrm>
              <a:off x="0" y="617006"/>
              <a:ext cx="2916551" cy="586980"/>
            </a:xfrm>
            <a:prstGeom prst="rect">
              <a:avLst/>
            </a:prstGeom>
            <a:ln w="12700" cap="flat">
              <a:noFill/>
              <a:miter lim="400000"/>
            </a:ln>
            <a:effectLst/>
          </p:spPr>
        </p:pic>
        <p:pic>
          <p:nvPicPr>
            <p:cNvPr id="254" name="Image" descr="Image"/>
            <p:cNvPicPr>
              <a:picLocks noChangeAspect="1"/>
            </p:cNvPicPr>
            <p:nvPr/>
          </p:nvPicPr>
          <p:blipFill>
            <a:blip r:embed="rId5">
              <a:extLst/>
            </a:blip>
            <a:stretch>
              <a:fillRect/>
            </a:stretch>
          </p:blipFill>
          <p:spPr>
            <a:xfrm>
              <a:off x="112931" y="1191965"/>
              <a:ext cx="1643427" cy="557420"/>
            </a:xfrm>
            <a:prstGeom prst="rect">
              <a:avLst/>
            </a:prstGeom>
            <a:ln w="12700" cap="flat">
              <a:noFill/>
              <a:miter lim="400000"/>
            </a:ln>
            <a:effectLst/>
          </p:spPr>
        </p:pic>
        <p:pic>
          <p:nvPicPr>
            <p:cNvPr id="255" name="Image" descr="Image"/>
            <p:cNvPicPr>
              <a:picLocks noChangeAspect="1"/>
            </p:cNvPicPr>
            <p:nvPr/>
          </p:nvPicPr>
          <p:blipFill>
            <a:blip r:embed="rId6">
              <a:extLst/>
            </a:blip>
            <a:stretch>
              <a:fillRect/>
            </a:stretch>
          </p:blipFill>
          <p:spPr>
            <a:xfrm>
              <a:off x="96172" y="0"/>
              <a:ext cx="2254724" cy="565825"/>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0" name="Deconvolutional networks (DNs)"/>
          <p:cNvSpPr txBox="1"/>
          <p:nvPr>
            <p:ph type="title"/>
          </p:nvPr>
        </p:nvSpPr>
        <p:spPr>
          <a:prstGeom prst="rect">
            <a:avLst/>
          </a:prstGeom>
        </p:spPr>
        <p:txBody>
          <a:bodyPr/>
          <a:lstStyle>
            <a:lvl1pPr defTabSz="484886">
              <a:defRPr sz="6640"/>
            </a:lvl1pPr>
          </a:lstStyle>
          <a:p>
            <a:pPr/>
            <a:r>
              <a:t>Deconvolutional networks (DNs)</a:t>
            </a:r>
          </a:p>
        </p:txBody>
      </p:sp>
      <p:sp>
        <p:nvSpPr>
          <p:cNvPr id="261" name="DNs are reversed convolutional neural networks.…"/>
          <p:cNvSpPr txBox="1"/>
          <p:nvPr/>
        </p:nvSpPr>
        <p:spPr>
          <a:xfrm>
            <a:off x="5205210" y="2766224"/>
            <a:ext cx="7338279" cy="6286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marL="277749" indent="-277749" algn="l" defTabSz="473201">
              <a:spcBef>
                <a:spcPts val="2500"/>
              </a:spcBef>
              <a:buSzPct val="145000"/>
              <a:buChar char="•"/>
              <a:defRPr b="0" sz="2349"/>
            </a:pPr>
            <a:r>
              <a:t>DNs are reversed convolutional neural networks.</a:t>
            </a:r>
          </a:p>
          <a:p>
            <a:pPr marL="277749" indent="-277749" algn="l" defTabSz="473201">
              <a:spcBef>
                <a:spcPts val="2500"/>
              </a:spcBef>
              <a:buSzPct val="145000"/>
              <a:buChar char="•"/>
              <a:defRPr b="0" sz="2349"/>
            </a:pPr>
            <a:r>
              <a:t>Imagine feeding a network the word “cat” and training it to produce cat-like pictures, by comparing what it generates to real pictures of cats.</a:t>
            </a:r>
          </a:p>
          <a:p>
            <a:pPr marL="277749" indent="-277749" algn="l" defTabSz="473201">
              <a:spcBef>
                <a:spcPts val="2500"/>
              </a:spcBef>
              <a:buSzPct val="145000"/>
              <a:buChar char="•"/>
              <a:defRPr b="0" sz="2349"/>
            </a:pPr>
            <a:r>
              <a:t>A typical use case is where you feed the network images and the network classifies the data, e.g. it outputs “cat” if you give it a cat picture and “dog” when you give it a dog picture.</a:t>
            </a:r>
          </a:p>
          <a:p>
            <a:pPr marL="277749" indent="-277749" algn="l" defTabSz="473201">
              <a:spcBef>
                <a:spcPts val="2500"/>
              </a:spcBef>
              <a:buSzPct val="145000"/>
              <a:buChar char="•"/>
              <a:defRPr b="0" sz="2349"/>
            </a:pPr>
            <a:r>
              <a:t>Most applications feed a binary classification input vector. Think &lt;0, 1&gt; being cat, &lt;1, 0&gt; being dog and &lt;1, 1&gt; being cat and dog.</a:t>
            </a:r>
          </a:p>
          <a:p>
            <a:pPr marL="277749" indent="-277749" algn="l" defTabSz="473201">
              <a:spcBef>
                <a:spcPts val="2500"/>
              </a:spcBef>
              <a:buSzPct val="145000"/>
              <a:buChar char="•"/>
              <a:defRPr b="0" sz="2349"/>
            </a:pPr>
            <a:r>
              <a:t>The pooling layers commonly found in CNNs are often replaced with similar inverse operations</a:t>
            </a:r>
          </a:p>
        </p:txBody>
      </p:sp>
      <p:pic>
        <p:nvPicPr>
          <p:cNvPr id="262" name="Image" descr="Image"/>
          <p:cNvPicPr>
            <a:picLocks noChangeAspect="1"/>
          </p:cNvPicPr>
          <p:nvPr/>
        </p:nvPicPr>
        <p:blipFill>
          <a:blip r:embed="rId3">
            <a:extLst/>
          </a:blip>
          <a:stretch>
            <a:fillRect/>
          </a:stretch>
        </p:blipFill>
        <p:spPr>
          <a:xfrm>
            <a:off x="165008" y="8956019"/>
            <a:ext cx="1680395" cy="605724"/>
          </a:xfrm>
          <a:prstGeom prst="rect">
            <a:avLst/>
          </a:prstGeom>
          <a:ln w="12700">
            <a:miter lim="400000"/>
          </a:ln>
        </p:spPr>
      </p:pic>
      <p:pic>
        <p:nvPicPr>
          <p:cNvPr id="263" name="Image" descr="Image"/>
          <p:cNvPicPr>
            <a:picLocks noChangeAspect="1"/>
          </p:cNvPicPr>
          <p:nvPr/>
        </p:nvPicPr>
        <p:blipFill>
          <a:blip r:embed="rId4">
            <a:extLst/>
          </a:blip>
          <a:stretch>
            <a:fillRect/>
          </a:stretch>
        </p:blipFill>
        <p:spPr>
          <a:xfrm>
            <a:off x="2010620" y="8973901"/>
            <a:ext cx="1680395" cy="569959"/>
          </a:xfrm>
          <a:prstGeom prst="rect">
            <a:avLst/>
          </a:prstGeom>
          <a:ln w="12700">
            <a:miter lim="400000"/>
          </a:ln>
        </p:spPr>
      </p:pic>
      <p:pic>
        <p:nvPicPr>
          <p:cNvPr id="264" name="Image" descr="Image"/>
          <p:cNvPicPr>
            <a:picLocks noChangeAspect="1"/>
          </p:cNvPicPr>
          <p:nvPr/>
        </p:nvPicPr>
        <p:blipFill>
          <a:blip r:embed="rId5">
            <a:extLst/>
          </a:blip>
          <a:stretch>
            <a:fillRect/>
          </a:stretch>
        </p:blipFill>
        <p:spPr>
          <a:xfrm>
            <a:off x="162550" y="7708158"/>
            <a:ext cx="1392459" cy="540105"/>
          </a:xfrm>
          <a:prstGeom prst="rect">
            <a:avLst/>
          </a:prstGeom>
          <a:ln w="12700">
            <a:miter lim="400000"/>
          </a:ln>
        </p:spPr>
      </p:pic>
      <p:pic>
        <p:nvPicPr>
          <p:cNvPr id="265" name="Image" descr="Image"/>
          <p:cNvPicPr>
            <a:picLocks noChangeAspect="1"/>
          </p:cNvPicPr>
          <p:nvPr/>
        </p:nvPicPr>
        <p:blipFill>
          <a:blip r:embed="rId6">
            <a:extLst/>
          </a:blip>
          <a:stretch>
            <a:fillRect/>
          </a:stretch>
        </p:blipFill>
        <p:spPr>
          <a:xfrm>
            <a:off x="198889" y="8403865"/>
            <a:ext cx="2472839" cy="532868"/>
          </a:xfrm>
          <a:prstGeom prst="rect">
            <a:avLst/>
          </a:prstGeom>
          <a:ln w="12700">
            <a:miter lim="400000"/>
          </a:ln>
        </p:spPr>
      </p:pic>
      <p:pic>
        <p:nvPicPr>
          <p:cNvPr id="266" name="Image" descr="Image"/>
          <p:cNvPicPr>
            <a:picLocks noChangeAspect="1"/>
          </p:cNvPicPr>
          <p:nvPr/>
        </p:nvPicPr>
        <p:blipFill>
          <a:blip r:embed="rId7">
            <a:extLst/>
          </a:blip>
          <a:stretch>
            <a:fillRect/>
          </a:stretch>
        </p:blipFill>
        <p:spPr>
          <a:xfrm>
            <a:off x="505636" y="3015573"/>
            <a:ext cx="4383864" cy="4339471"/>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4" name="Image" descr="Image"/>
          <p:cNvPicPr>
            <a:picLocks noChangeAspect="1"/>
          </p:cNvPicPr>
          <p:nvPr/>
        </p:nvPicPr>
        <p:blipFill>
          <a:blip r:embed="rId3">
            <a:extLst/>
          </a:blip>
          <a:srcRect l="0" t="0" r="0" b="49148"/>
          <a:stretch>
            <a:fillRect/>
          </a:stretch>
        </p:blipFill>
        <p:spPr>
          <a:xfrm>
            <a:off x="222849" y="2988002"/>
            <a:ext cx="6197086" cy="5357201"/>
          </a:xfrm>
          <a:prstGeom prst="rect">
            <a:avLst/>
          </a:prstGeom>
          <a:ln w="12700">
            <a:miter lim="400000"/>
          </a:ln>
        </p:spPr>
      </p:pic>
      <p:pic>
        <p:nvPicPr>
          <p:cNvPr id="135" name="Image" descr="Image"/>
          <p:cNvPicPr>
            <a:picLocks noChangeAspect="1"/>
          </p:cNvPicPr>
          <p:nvPr/>
        </p:nvPicPr>
        <p:blipFill>
          <a:blip r:embed="rId3">
            <a:extLst/>
          </a:blip>
          <a:srcRect l="0" t="50490" r="0" b="0"/>
          <a:stretch>
            <a:fillRect/>
          </a:stretch>
        </p:blipFill>
        <p:spPr>
          <a:xfrm>
            <a:off x="6584746" y="3264120"/>
            <a:ext cx="6197350" cy="5216106"/>
          </a:xfrm>
          <a:prstGeom prst="rect">
            <a:avLst/>
          </a:prstGeom>
          <a:ln w="12700">
            <a:miter lim="400000"/>
          </a:ln>
        </p:spPr>
      </p:pic>
      <p:sp>
        <p:nvSpPr>
          <p:cNvPr id="136" name="The Neural Network Zoo"/>
          <p:cNvSpPr txBox="1"/>
          <p:nvPr>
            <p:ph type="title" idx="4294967295"/>
          </p:nvPr>
        </p:nvSpPr>
        <p:spPr>
          <a:prstGeom prst="rect">
            <a:avLst/>
          </a:prstGeom>
        </p:spPr>
        <p:txBody>
          <a:bodyPr/>
          <a:lstStyle>
            <a:lvl1pPr defTabSz="560831">
              <a:defRPr sz="7679"/>
            </a:lvl1pPr>
          </a:lstStyle>
          <a:p>
            <a:pPr/>
            <a:r>
              <a:t>The Neural Network Zoo</a:t>
            </a:r>
          </a:p>
        </p:txBody>
      </p:sp>
      <p:sp>
        <p:nvSpPr>
          <p:cNvPr id="137" name="http://www.asimovinstitute.org/wp-content/uploads/2019/04/NeuralNetworkZo19High.png"/>
          <p:cNvSpPr txBox="1"/>
          <p:nvPr/>
        </p:nvSpPr>
        <p:spPr>
          <a:xfrm>
            <a:off x="798855" y="8920023"/>
            <a:ext cx="11407090" cy="43667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ct val="117999"/>
              </a:lnSpc>
              <a:defRPr b="0" sz="2200">
                <a:solidFill>
                  <a:srgbClr val="929292"/>
                </a:solidFill>
              </a:defRPr>
            </a:lvl1pPr>
          </a:lstStyle>
          <a:p>
            <a:pPr/>
            <a:r>
              <a:t>http://www.asimovinstitute.org/wp-content/uploads/2019/04/NeuralNetworkZo19High.png</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0" name="Deep residual networks (DRNs)"/>
          <p:cNvSpPr txBox="1"/>
          <p:nvPr>
            <p:ph type="title"/>
          </p:nvPr>
        </p:nvSpPr>
        <p:spPr>
          <a:prstGeom prst="rect">
            <a:avLst/>
          </a:prstGeom>
        </p:spPr>
        <p:txBody>
          <a:bodyPr/>
          <a:lstStyle>
            <a:lvl1pPr defTabSz="484886">
              <a:defRPr sz="6640"/>
            </a:lvl1pPr>
          </a:lstStyle>
          <a:p>
            <a:pPr/>
            <a:r>
              <a:t>Deep residual networks (DRNs) </a:t>
            </a:r>
          </a:p>
        </p:txBody>
      </p:sp>
      <p:sp>
        <p:nvSpPr>
          <p:cNvPr id="271" name="DRNs are very deep FFNNs with extra connections passing input from one layer to a later layer (often 2 to 5 layers) as well as the next layer.…"/>
          <p:cNvSpPr txBox="1"/>
          <p:nvPr/>
        </p:nvSpPr>
        <p:spPr>
          <a:xfrm>
            <a:off x="676253" y="6171365"/>
            <a:ext cx="11652294" cy="325925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marL="281177" indent="-281177" algn="l" defTabSz="479044">
              <a:spcBef>
                <a:spcPts val="2600"/>
              </a:spcBef>
              <a:buSzPct val="145000"/>
              <a:buChar char="•"/>
              <a:defRPr b="0" sz="2378"/>
            </a:pPr>
            <a:r>
              <a:t>DRNs are very deep FFNNs with extra connections passing input from one layer to a later layer (often 2 to 5 layers) as well as the next layer.</a:t>
            </a:r>
          </a:p>
          <a:p>
            <a:pPr marL="281177" indent="-281177" algn="l" defTabSz="479044">
              <a:spcBef>
                <a:spcPts val="2600"/>
              </a:spcBef>
              <a:buSzPct val="145000"/>
              <a:buChar char="•"/>
              <a:defRPr b="0" sz="2378"/>
            </a:pPr>
            <a:r>
              <a:t>It adds an identity to the solution, carrying the older input over and serving it freshly to a later layer</a:t>
            </a:r>
          </a:p>
          <a:p>
            <a:pPr marL="281177" indent="-281177" algn="l" defTabSz="479044">
              <a:spcBef>
                <a:spcPts val="2600"/>
              </a:spcBef>
              <a:buSzPct val="145000"/>
              <a:buChar char="•"/>
              <a:defRPr b="0" sz="2378"/>
            </a:pPr>
            <a:r>
              <a:t>It has been shown that these networks are very effective at learning patterns up to 150 layers deep, much more than the regular 2 to 5 layers one could expect to train.</a:t>
            </a:r>
          </a:p>
        </p:txBody>
      </p:sp>
      <p:pic>
        <p:nvPicPr>
          <p:cNvPr id="272" name="Image" descr="Image"/>
          <p:cNvPicPr>
            <a:picLocks noChangeAspect="1"/>
          </p:cNvPicPr>
          <p:nvPr/>
        </p:nvPicPr>
        <p:blipFill>
          <a:blip r:embed="rId3">
            <a:extLst/>
          </a:blip>
          <a:stretch>
            <a:fillRect/>
          </a:stretch>
        </p:blipFill>
        <p:spPr>
          <a:xfrm>
            <a:off x="2643555" y="2570882"/>
            <a:ext cx="7180026" cy="2735249"/>
          </a:xfrm>
          <a:prstGeom prst="rect">
            <a:avLst/>
          </a:prstGeom>
          <a:ln w="12700">
            <a:miter lim="400000"/>
          </a:ln>
        </p:spPr>
      </p:pic>
      <p:grpSp>
        <p:nvGrpSpPr>
          <p:cNvPr id="276" name="Group"/>
          <p:cNvGrpSpPr/>
          <p:nvPr/>
        </p:nvGrpSpPr>
        <p:grpSpPr>
          <a:xfrm>
            <a:off x="3653522" y="5301385"/>
            <a:ext cx="5464910" cy="605725"/>
            <a:chOff x="0" y="0"/>
            <a:chExt cx="5464909" cy="605723"/>
          </a:xfrm>
        </p:grpSpPr>
        <p:pic>
          <p:nvPicPr>
            <p:cNvPr id="273" name="Image" descr="Image"/>
            <p:cNvPicPr>
              <a:picLocks noChangeAspect="1"/>
            </p:cNvPicPr>
            <p:nvPr/>
          </p:nvPicPr>
          <p:blipFill>
            <a:blip r:embed="rId4">
              <a:extLst/>
            </a:blip>
            <a:stretch>
              <a:fillRect/>
            </a:stretch>
          </p:blipFill>
          <p:spPr>
            <a:xfrm>
              <a:off x="0" y="0"/>
              <a:ext cx="1680394" cy="605724"/>
            </a:xfrm>
            <a:prstGeom prst="rect">
              <a:avLst/>
            </a:prstGeom>
            <a:ln w="12700" cap="flat">
              <a:noFill/>
              <a:miter lim="400000"/>
            </a:ln>
            <a:effectLst/>
          </p:spPr>
        </p:pic>
        <p:pic>
          <p:nvPicPr>
            <p:cNvPr id="274" name="Image" descr="Image"/>
            <p:cNvPicPr>
              <a:picLocks noChangeAspect="1"/>
            </p:cNvPicPr>
            <p:nvPr/>
          </p:nvPicPr>
          <p:blipFill>
            <a:blip r:embed="rId5">
              <a:extLst/>
            </a:blip>
            <a:stretch>
              <a:fillRect/>
            </a:stretch>
          </p:blipFill>
          <p:spPr>
            <a:xfrm>
              <a:off x="1845611" y="17882"/>
              <a:ext cx="1680395" cy="569959"/>
            </a:xfrm>
            <a:prstGeom prst="rect">
              <a:avLst/>
            </a:prstGeom>
            <a:ln w="12700" cap="flat">
              <a:noFill/>
              <a:miter lim="400000"/>
            </a:ln>
            <a:effectLst/>
          </p:spPr>
        </p:pic>
        <p:pic>
          <p:nvPicPr>
            <p:cNvPr id="275" name="Image" descr="Image"/>
            <p:cNvPicPr>
              <a:picLocks noChangeAspect="1"/>
            </p:cNvPicPr>
            <p:nvPr/>
          </p:nvPicPr>
          <p:blipFill>
            <a:blip r:embed="rId6">
              <a:extLst/>
            </a:blip>
            <a:stretch>
              <a:fillRect/>
            </a:stretch>
          </p:blipFill>
          <p:spPr>
            <a:xfrm>
              <a:off x="3784515" y="35975"/>
              <a:ext cx="1680395" cy="533773"/>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 name="Perceptrons and Feed forward neural networks"/>
          <p:cNvSpPr txBox="1"/>
          <p:nvPr>
            <p:ph type="title"/>
          </p:nvPr>
        </p:nvSpPr>
        <p:spPr>
          <a:prstGeom prst="rect">
            <a:avLst/>
          </a:prstGeom>
        </p:spPr>
        <p:txBody>
          <a:bodyPr/>
          <a:lstStyle>
            <a:lvl1pPr defTabSz="484886">
              <a:defRPr sz="6640"/>
            </a:lvl1pPr>
          </a:lstStyle>
          <a:p>
            <a:pPr/>
            <a:r>
              <a:t>Perceptrons and Feed forward neural networks</a:t>
            </a:r>
          </a:p>
        </p:txBody>
      </p:sp>
      <p:sp>
        <p:nvSpPr>
          <p:cNvPr id="142" name="Feed information from the front to the back…"/>
          <p:cNvSpPr txBox="1"/>
          <p:nvPr>
            <p:ph type="body" sz="half" idx="1"/>
          </p:nvPr>
        </p:nvSpPr>
        <p:spPr>
          <a:xfrm>
            <a:off x="5249165" y="2542638"/>
            <a:ext cx="7212231" cy="6828466"/>
          </a:xfrm>
          <a:prstGeom prst="rect">
            <a:avLst/>
          </a:prstGeom>
        </p:spPr>
        <p:txBody>
          <a:bodyPr/>
          <a:lstStyle/>
          <a:p>
            <a:pPr>
              <a:defRPr sz="2900"/>
            </a:pPr>
            <a:r>
              <a:t>Feed information from the front to the back</a:t>
            </a:r>
          </a:p>
          <a:p>
            <a:pPr>
              <a:defRPr sz="2900"/>
            </a:pPr>
            <a:r>
              <a:t>Two adjacent layers are fully connected (every neuron form one layer to every neuron to another layer)</a:t>
            </a:r>
          </a:p>
          <a:p>
            <a:pPr>
              <a:defRPr sz="2900"/>
            </a:pPr>
            <a:r>
              <a:t>Trains FFNNs through back-propagation</a:t>
            </a:r>
          </a:p>
          <a:p>
            <a:pPr>
              <a:defRPr sz="2900"/>
            </a:pPr>
            <a:r>
              <a:t>The error being back-propagated is often some variation of the difference between the input and the output (like MSE or just the linear difference)</a:t>
            </a:r>
          </a:p>
        </p:txBody>
      </p:sp>
      <p:pic>
        <p:nvPicPr>
          <p:cNvPr id="143" name="Image" descr="Image"/>
          <p:cNvPicPr>
            <a:picLocks noChangeAspect="1"/>
          </p:cNvPicPr>
          <p:nvPr/>
        </p:nvPicPr>
        <p:blipFill>
          <a:blip r:embed="rId3">
            <a:extLst/>
          </a:blip>
          <a:stretch>
            <a:fillRect/>
          </a:stretch>
        </p:blipFill>
        <p:spPr>
          <a:xfrm>
            <a:off x="992792" y="2627620"/>
            <a:ext cx="3116082" cy="2841134"/>
          </a:xfrm>
          <a:prstGeom prst="rect">
            <a:avLst/>
          </a:prstGeom>
          <a:ln w="12700">
            <a:miter lim="400000"/>
          </a:ln>
        </p:spPr>
      </p:pic>
      <p:pic>
        <p:nvPicPr>
          <p:cNvPr id="144" name="Image" descr="Image"/>
          <p:cNvPicPr>
            <a:picLocks noChangeAspect="1"/>
          </p:cNvPicPr>
          <p:nvPr/>
        </p:nvPicPr>
        <p:blipFill>
          <a:blip r:embed="rId4">
            <a:extLst/>
          </a:blip>
          <a:stretch>
            <a:fillRect/>
          </a:stretch>
        </p:blipFill>
        <p:spPr>
          <a:xfrm>
            <a:off x="992792" y="5338115"/>
            <a:ext cx="3116082" cy="2552825"/>
          </a:xfrm>
          <a:prstGeom prst="rect">
            <a:avLst/>
          </a:prstGeom>
          <a:ln w="12700">
            <a:miter lim="400000"/>
          </a:ln>
        </p:spPr>
      </p:pic>
      <p:grpSp>
        <p:nvGrpSpPr>
          <p:cNvPr id="148" name="Group"/>
          <p:cNvGrpSpPr/>
          <p:nvPr/>
        </p:nvGrpSpPr>
        <p:grpSpPr>
          <a:xfrm>
            <a:off x="165008" y="8814148"/>
            <a:ext cx="5464910" cy="605725"/>
            <a:chOff x="0" y="0"/>
            <a:chExt cx="5464909" cy="605723"/>
          </a:xfrm>
        </p:grpSpPr>
        <p:pic>
          <p:nvPicPr>
            <p:cNvPr id="145" name="Image" descr="Image"/>
            <p:cNvPicPr>
              <a:picLocks noChangeAspect="1"/>
            </p:cNvPicPr>
            <p:nvPr/>
          </p:nvPicPr>
          <p:blipFill>
            <a:blip r:embed="rId5">
              <a:extLst/>
            </a:blip>
            <a:stretch>
              <a:fillRect/>
            </a:stretch>
          </p:blipFill>
          <p:spPr>
            <a:xfrm>
              <a:off x="0" y="0"/>
              <a:ext cx="1680394" cy="605724"/>
            </a:xfrm>
            <a:prstGeom prst="rect">
              <a:avLst/>
            </a:prstGeom>
            <a:ln w="12700" cap="flat">
              <a:noFill/>
              <a:miter lim="400000"/>
            </a:ln>
            <a:effectLst/>
          </p:spPr>
        </p:pic>
        <p:pic>
          <p:nvPicPr>
            <p:cNvPr id="146" name="Image" descr="Image"/>
            <p:cNvPicPr>
              <a:picLocks noChangeAspect="1"/>
            </p:cNvPicPr>
            <p:nvPr/>
          </p:nvPicPr>
          <p:blipFill>
            <a:blip r:embed="rId6">
              <a:extLst/>
            </a:blip>
            <a:stretch>
              <a:fillRect/>
            </a:stretch>
          </p:blipFill>
          <p:spPr>
            <a:xfrm>
              <a:off x="1845611" y="17882"/>
              <a:ext cx="1680395" cy="569959"/>
            </a:xfrm>
            <a:prstGeom prst="rect">
              <a:avLst/>
            </a:prstGeom>
            <a:ln w="12700" cap="flat">
              <a:noFill/>
              <a:miter lim="400000"/>
            </a:ln>
            <a:effectLst/>
          </p:spPr>
        </p:pic>
        <p:pic>
          <p:nvPicPr>
            <p:cNvPr id="147" name="Image" descr="Image"/>
            <p:cNvPicPr>
              <a:picLocks noChangeAspect="1"/>
            </p:cNvPicPr>
            <p:nvPr/>
          </p:nvPicPr>
          <p:blipFill>
            <a:blip r:embed="rId7">
              <a:extLst/>
            </a:blip>
            <a:stretch>
              <a:fillRect/>
            </a:stretch>
          </p:blipFill>
          <p:spPr>
            <a:xfrm>
              <a:off x="3784515" y="35975"/>
              <a:ext cx="1680395" cy="533773"/>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 name="Convolutional neural networks (CNNs)"/>
          <p:cNvSpPr txBox="1"/>
          <p:nvPr>
            <p:ph type="title"/>
          </p:nvPr>
        </p:nvSpPr>
        <p:spPr>
          <a:prstGeom prst="rect">
            <a:avLst/>
          </a:prstGeom>
        </p:spPr>
        <p:txBody>
          <a:bodyPr/>
          <a:lstStyle>
            <a:lvl1pPr defTabSz="484886">
              <a:defRPr sz="6640"/>
            </a:lvl1pPr>
          </a:lstStyle>
          <a:p>
            <a:pPr/>
            <a:r>
              <a:t>Convolutional neural networks (CNNs)</a:t>
            </a:r>
          </a:p>
        </p:txBody>
      </p:sp>
      <p:sp>
        <p:nvSpPr>
          <p:cNvPr id="153" name="CNNs are quite different from most other networks.…"/>
          <p:cNvSpPr txBox="1"/>
          <p:nvPr/>
        </p:nvSpPr>
        <p:spPr>
          <a:xfrm>
            <a:off x="6180514" y="2766224"/>
            <a:ext cx="6362975" cy="6286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marL="301752" indent="-301752" algn="l" defTabSz="514095">
              <a:spcBef>
                <a:spcPts val="2800"/>
              </a:spcBef>
              <a:buSzPct val="145000"/>
              <a:buChar char="•"/>
              <a:defRPr b="0" sz="2552"/>
            </a:pPr>
            <a:r>
              <a:t>CNNs are quite different from most other networks.</a:t>
            </a:r>
          </a:p>
          <a:p>
            <a:pPr marL="301752" indent="-301752" algn="l" defTabSz="514095">
              <a:spcBef>
                <a:spcPts val="2800"/>
              </a:spcBef>
              <a:buSzPct val="145000"/>
              <a:buChar char="•"/>
              <a:defRPr b="0" sz="2552"/>
            </a:pPr>
            <a:r>
              <a:t>It primarily used for image processing but can also be used for other types of input such as as audio.</a:t>
            </a:r>
          </a:p>
          <a:p>
            <a:pPr marL="301752" indent="-301752" algn="l" defTabSz="514095">
              <a:spcBef>
                <a:spcPts val="2800"/>
              </a:spcBef>
              <a:buSzPct val="145000"/>
              <a:buChar char="•"/>
              <a:defRPr b="0" sz="2552"/>
            </a:pPr>
            <a:r>
              <a:t>A typical use case is where you feed the network images and the network classifies the data, e.g. it outputs “cat” if you give it a cat picture and “dog” when you give it a dog picture.</a:t>
            </a:r>
          </a:p>
          <a:p>
            <a:pPr marL="301752" indent="-301752" algn="l" defTabSz="514095">
              <a:spcBef>
                <a:spcPts val="2800"/>
              </a:spcBef>
              <a:buSzPct val="145000"/>
              <a:buChar char="•"/>
              <a:defRPr b="0" sz="2552"/>
            </a:pPr>
            <a:r>
              <a:t>CNNs often glue an FFNN to the end to further process the data, which allows for highly non-linear abstractions.</a:t>
            </a:r>
          </a:p>
        </p:txBody>
      </p:sp>
      <p:pic>
        <p:nvPicPr>
          <p:cNvPr id="154" name="Image" descr="Image"/>
          <p:cNvPicPr>
            <a:picLocks noChangeAspect="1"/>
          </p:cNvPicPr>
          <p:nvPr/>
        </p:nvPicPr>
        <p:blipFill>
          <a:blip r:embed="rId3">
            <a:extLst/>
          </a:blip>
          <a:srcRect l="0" t="10840" r="0" b="0"/>
          <a:stretch>
            <a:fillRect/>
          </a:stretch>
        </p:blipFill>
        <p:spPr>
          <a:xfrm>
            <a:off x="492194" y="3669846"/>
            <a:ext cx="5220999" cy="3166452"/>
          </a:xfrm>
          <a:prstGeom prst="rect">
            <a:avLst/>
          </a:prstGeom>
          <a:ln w="12700">
            <a:miter lim="400000"/>
          </a:ln>
        </p:spPr>
      </p:pic>
      <p:pic>
        <p:nvPicPr>
          <p:cNvPr id="155" name="Image" descr="Image"/>
          <p:cNvPicPr>
            <a:picLocks noChangeAspect="1"/>
          </p:cNvPicPr>
          <p:nvPr/>
        </p:nvPicPr>
        <p:blipFill>
          <a:blip r:embed="rId4">
            <a:extLst/>
          </a:blip>
          <a:stretch>
            <a:fillRect/>
          </a:stretch>
        </p:blipFill>
        <p:spPr>
          <a:xfrm>
            <a:off x="165008" y="8956019"/>
            <a:ext cx="1680395" cy="605724"/>
          </a:xfrm>
          <a:prstGeom prst="rect">
            <a:avLst/>
          </a:prstGeom>
          <a:ln w="12700">
            <a:miter lim="400000"/>
          </a:ln>
        </p:spPr>
      </p:pic>
      <p:pic>
        <p:nvPicPr>
          <p:cNvPr id="156" name="Image" descr="Image"/>
          <p:cNvPicPr>
            <a:picLocks noChangeAspect="1"/>
          </p:cNvPicPr>
          <p:nvPr/>
        </p:nvPicPr>
        <p:blipFill>
          <a:blip r:embed="rId5">
            <a:extLst/>
          </a:blip>
          <a:stretch>
            <a:fillRect/>
          </a:stretch>
        </p:blipFill>
        <p:spPr>
          <a:xfrm>
            <a:off x="2010620" y="8973901"/>
            <a:ext cx="1680395" cy="569959"/>
          </a:xfrm>
          <a:prstGeom prst="rect">
            <a:avLst/>
          </a:prstGeom>
          <a:ln w="12700">
            <a:miter lim="400000"/>
          </a:ln>
        </p:spPr>
      </p:pic>
      <p:pic>
        <p:nvPicPr>
          <p:cNvPr id="157" name="Image" descr="Image"/>
          <p:cNvPicPr>
            <a:picLocks noChangeAspect="1"/>
          </p:cNvPicPr>
          <p:nvPr/>
        </p:nvPicPr>
        <p:blipFill>
          <a:blip r:embed="rId6">
            <a:extLst/>
          </a:blip>
          <a:stretch>
            <a:fillRect/>
          </a:stretch>
        </p:blipFill>
        <p:spPr>
          <a:xfrm>
            <a:off x="3949523" y="8991994"/>
            <a:ext cx="1680395" cy="533773"/>
          </a:xfrm>
          <a:prstGeom prst="rect">
            <a:avLst/>
          </a:prstGeom>
          <a:ln w="12700">
            <a:miter lim="400000"/>
          </a:ln>
        </p:spPr>
      </p:pic>
      <p:pic>
        <p:nvPicPr>
          <p:cNvPr id="158" name="Image" descr="Image"/>
          <p:cNvPicPr>
            <a:picLocks noChangeAspect="1"/>
          </p:cNvPicPr>
          <p:nvPr/>
        </p:nvPicPr>
        <p:blipFill>
          <a:blip r:embed="rId7">
            <a:extLst/>
          </a:blip>
          <a:stretch>
            <a:fillRect/>
          </a:stretch>
        </p:blipFill>
        <p:spPr>
          <a:xfrm>
            <a:off x="162550" y="7708158"/>
            <a:ext cx="1392459" cy="540105"/>
          </a:xfrm>
          <a:prstGeom prst="rect">
            <a:avLst/>
          </a:prstGeom>
          <a:ln w="12700">
            <a:miter lim="400000"/>
          </a:ln>
        </p:spPr>
      </p:pic>
      <p:pic>
        <p:nvPicPr>
          <p:cNvPr id="159" name="Image" descr="Image"/>
          <p:cNvPicPr>
            <a:picLocks noChangeAspect="1"/>
          </p:cNvPicPr>
          <p:nvPr/>
        </p:nvPicPr>
        <p:blipFill>
          <a:blip r:embed="rId8">
            <a:extLst/>
          </a:blip>
          <a:stretch>
            <a:fillRect/>
          </a:stretch>
        </p:blipFill>
        <p:spPr>
          <a:xfrm>
            <a:off x="198889" y="8403865"/>
            <a:ext cx="2472839" cy="532868"/>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What is the problem with CNNs?"/>
          <p:cNvSpPr txBox="1"/>
          <p:nvPr>
            <p:ph type="title"/>
          </p:nvPr>
        </p:nvSpPr>
        <p:spPr>
          <a:prstGeom prst="rect">
            <a:avLst/>
          </a:prstGeom>
        </p:spPr>
        <p:txBody>
          <a:bodyPr/>
          <a:lstStyle>
            <a:lvl1pPr defTabSz="484886">
              <a:defRPr sz="6640"/>
            </a:lvl1pPr>
          </a:lstStyle>
          <a:p>
            <a:pPr/>
            <a:r>
              <a:t>What is the problem with CNNs?</a:t>
            </a:r>
          </a:p>
        </p:txBody>
      </p:sp>
      <p:sp>
        <p:nvSpPr>
          <p:cNvPr id="164" name="If the images have rotation, tilt or any other different orientation then CNNs have poor performance.…"/>
          <p:cNvSpPr txBox="1"/>
          <p:nvPr>
            <p:ph type="body" idx="1"/>
          </p:nvPr>
        </p:nvSpPr>
        <p:spPr>
          <a:prstGeom prst="rect">
            <a:avLst/>
          </a:prstGeom>
        </p:spPr>
        <p:txBody>
          <a:bodyPr/>
          <a:lstStyle/>
          <a:p>
            <a:pPr/>
            <a:r>
              <a:t>If the images have rotation, tilt or any other different orientation then CNNs have poor performance.</a:t>
            </a:r>
          </a:p>
          <a:p>
            <a:pPr/>
            <a:r>
              <a:t>This problem was solved by adding different variations of the same image during training.</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Exaple: classify ships and horses.…"/>
          <p:cNvSpPr txBox="1"/>
          <p:nvPr>
            <p:ph type="body" sz="half" idx="1"/>
          </p:nvPr>
        </p:nvSpPr>
        <p:spPr>
          <a:xfrm>
            <a:off x="4279376" y="2937594"/>
            <a:ext cx="7804451" cy="6286501"/>
          </a:xfrm>
          <a:prstGeom prst="rect">
            <a:avLst/>
          </a:prstGeom>
        </p:spPr>
        <p:txBody>
          <a:bodyPr/>
          <a:lstStyle/>
          <a:p>
            <a:pPr marL="0" indent="0" defTabSz="525779">
              <a:spcBef>
                <a:spcPts val="3700"/>
              </a:spcBef>
              <a:buSzTx/>
              <a:buNone/>
              <a:defRPr sz="2880"/>
            </a:pPr>
            <a:r>
              <a:t>Exaple: classify ships and horses.</a:t>
            </a:r>
          </a:p>
          <a:p>
            <a:pPr marL="400050" indent="-400050" defTabSz="525779">
              <a:spcBef>
                <a:spcPts val="3700"/>
              </a:spcBef>
              <a:defRPr sz="2880"/>
            </a:pPr>
            <a:r>
              <a:t>The 1st layer understands the small curves and edges.</a:t>
            </a:r>
          </a:p>
          <a:p>
            <a:pPr marL="400050" indent="-400050" defTabSz="525779">
              <a:spcBef>
                <a:spcPts val="3700"/>
              </a:spcBef>
              <a:defRPr sz="2880"/>
            </a:pPr>
            <a:r>
              <a:t>The 2nd layer might understand the straight lines or the smaller shapes, like the mast of a ship or the curvature of the entire tail. Higher up layers start understanding more complex shapes like the entire tail or the ship hull. </a:t>
            </a:r>
          </a:p>
          <a:p>
            <a:pPr marL="400050" indent="-400050" defTabSz="525779">
              <a:spcBef>
                <a:spcPts val="3700"/>
              </a:spcBef>
              <a:defRPr sz="2880"/>
            </a:pPr>
            <a:r>
              <a:t>Final layers try to see a more holistic picture like the entire ship or the entire horse.</a:t>
            </a:r>
          </a:p>
        </p:txBody>
      </p:sp>
      <p:pic>
        <p:nvPicPr>
          <p:cNvPr id="169" name="Image" descr="Image"/>
          <p:cNvPicPr>
            <a:picLocks noChangeAspect="1"/>
          </p:cNvPicPr>
          <p:nvPr/>
        </p:nvPicPr>
        <p:blipFill>
          <a:blip r:embed="rId3">
            <a:extLst/>
          </a:blip>
          <a:srcRect l="0" t="0" r="51168" b="0"/>
          <a:stretch>
            <a:fillRect/>
          </a:stretch>
        </p:blipFill>
        <p:spPr>
          <a:xfrm>
            <a:off x="504567" y="4375330"/>
            <a:ext cx="3293226" cy="3108461"/>
          </a:xfrm>
          <a:prstGeom prst="rect">
            <a:avLst/>
          </a:prstGeom>
          <a:ln w="12700">
            <a:miter lim="400000"/>
          </a:ln>
        </p:spPr>
      </p:pic>
      <p:sp>
        <p:nvSpPr>
          <p:cNvPr id="170" name="What is the problem with CNNs?"/>
          <p:cNvSpPr txBox="1"/>
          <p:nvPr>
            <p:ph type="title"/>
          </p:nvPr>
        </p:nvSpPr>
        <p:spPr>
          <a:prstGeom prst="rect">
            <a:avLst/>
          </a:prstGeom>
        </p:spPr>
        <p:txBody>
          <a:bodyPr/>
          <a:lstStyle>
            <a:lvl1pPr defTabSz="484886">
              <a:defRPr sz="6640"/>
            </a:lvl1pPr>
          </a:lstStyle>
          <a:p>
            <a:pPr/>
            <a:r>
              <a:t>What is the problem with CNNs?</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4" name="Image" descr="Image"/>
          <p:cNvPicPr>
            <a:picLocks noChangeAspect="1"/>
          </p:cNvPicPr>
          <p:nvPr/>
        </p:nvPicPr>
        <p:blipFill>
          <a:blip r:embed="rId2">
            <a:extLst/>
          </a:blip>
          <a:stretch>
            <a:fillRect/>
          </a:stretch>
        </p:blipFill>
        <p:spPr>
          <a:xfrm>
            <a:off x="3738379" y="2709609"/>
            <a:ext cx="5226875" cy="2298980"/>
          </a:xfrm>
          <a:prstGeom prst="rect">
            <a:avLst/>
          </a:prstGeom>
          <a:ln w="12700">
            <a:miter lim="400000"/>
          </a:ln>
        </p:spPr>
      </p:pic>
      <p:sp>
        <p:nvSpPr>
          <p:cNvPr id="175" name="We use pooling after each layer to make it compute in reasonable time frames. But in essence it also loses out the positional data.…"/>
          <p:cNvSpPr txBox="1"/>
          <p:nvPr>
            <p:ph type="body" sz="half" idx="1"/>
          </p:nvPr>
        </p:nvSpPr>
        <p:spPr>
          <a:xfrm>
            <a:off x="952500" y="4886528"/>
            <a:ext cx="11099800" cy="4164170"/>
          </a:xfrm>
          <a:prstGeom prst="rect">
            <a:avLst/>
          </a:prstGeom>
        </p:spPr>
        <p:txBody>
          <a:bodyPr/>
          <a:lstStyle/>
          <a:p>
            <a:pPr marL="324485" indent="-324485" defTabSz="426466">
              <a:spcBef>
                <a:spcPts val="3000"/>
              </a:spcBef>
              <a:defRPr sz="2336"/>
            </a:pPr>
            <a:r>
              <a:t>We use pooling after each layer to make it compute in reasonable time frames. But in essence it also loses out the positional data. </a:t>
            </a:r>
          </a:p>
          <a:p>
            <a:pPr marL="324485" indent="-324485" defTabSz="426466">
              <a:spcBef>
                <a:spcPts val="3000"/>
              </a:spcBef>
              <a:defRPr sz="2336"/>
            </a:pPr>
            <a:r>
              <a:t>Pooling helps in creating the positional invariance. </a:t>
            </a:r>
          </a:p>
          <a:p>
            <a:pPr marL="324485" indent="-324485" defTabSz="426466">
              <a:spcBef>
                <a:spcPts val="3000"/>
              </a:spcBef>
              <a:defRPr sz="2336"/>
            </a:pPr>
            <a:r>
              <a:t>This invariance also leads to triggering false positive for images which have the components of a ship but not in the correct order. </a:t>
            </a:r>
          </a:p>
          <a:p>
            <a:pPr marL="324485" indent="-324485" defTabSz="426466">
              <a:spcBef>
                <a:spcPts val="3000"/>
              </a:spcBef>
              <a:defRPr sz="2336"/>
            </a:pPr>
            <a:r>
              <a:t>So the system can trigger the right to match with the left in the above image. You as an observer clearly see the difference. The pooling layer also adds this sort of invariance.</a:t>
            </a:r>
          </a:p>
        </p:txBody>
      </p:sp>
      <p:sp>
        <p:nvSpPr>
          <p:cNvPr id="176" name="What is the problem with CNNs?"/>
          <p:cNvSpPr txBox="1"/>
          <p:nvPr>
            <p:ph type="title"/>
          </p:nvPr>
        </p:nvSpPr>
        <p:spPr>
          <a:prstGeom prst="rect">
            <a:avLst/>
          </a:prstGeom>
        </p:spPr>
        <p:txBody>
          <a:bodyPr/>
          <a:lstStyle>
            <a:lvl1pPr defTabSz="484886">
              <a:defRPr sz="6640"/>
            </a:lvl1pPr>
          </a:lstStyle>
          <a:p>
            <a:pPr/>
            <a:r>
              <a:t>What is the problem with CNNs?</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This was never the intention of pooling layer. What the pooling was supposed to do is to introduce positional, orientational, proportional invariances.…"/>
          <p:cNvSpPr txBox="1"/>
          <p:nvPr>
            <p:ph type="body" idx="1"/>
          </p:nvPr>
        </p:nvSpPr>
        <p:spPr>
          <a:prstGeom prst="rect">
            <a:avLst/>
          </a:prstGeom>
        </p:spPr>
        <p:txBody>
          <a:bodyPr/>
          <a:lstStyle/>
          <a:p>
            <a:pPr marL="342264" indent="-342264" defTabSz="449833">
              <a:spcBef>
                <a:spcPts val="3200"/>
              </a:spcBef>
              <a:defRPr sz="2464"/>
            </a:pPr>
            <a:r>
              <a:t>This was never the intention of pooling layer. What the pooling was supposed to do is to introduce positional, orientational, proportional invariances. </a:t>
            </a:r>
          </a:p>
          <a:p>
            <a:pPr marL="342264" indent="-342264" defTabSz="449833">
              <a:spcBef>
                <a:spcPts val="3200"/>
              </a:spcBef>
              <a:defRPr sz="2464"/>
            </a:pPr>
            <a:r>
              <a:t>But the method we use to get this uses is very crude. In reality it adds all sorts of positional invariance. Thus leading to the dilemma of detecting right ship in image 2.0 as a correct ship. </a:t>
            </a:r>
          </a:p>
          <a:p>
            <a:pPr marL="342264" indent="-342264" defTabSz="449833">
              <a:spcBef>
                <a:spcPts val="3200"/>
              </a:spcBef>
              <a:defRPr sz="2464"/>
            </a:pPr>
            <a:r>
              <a:t>What we needed was not invariance but equivariance. </a:t>
            </a:r>
            <a:r>
              <a:rPr b="1"/>
              <a:t>Invariance</a:t>
            </a:r>
            <a:r>
              <a:t> makes a CNN tolerant to small changes in the viewpoint. </a:t>
            </a:r>
            <a:r>
              <a:rPr b="1"/>
              <a:t>Equivariance</a:t>
            </a:r>
            <a:r>
              <a:t> makes a CNN understand the rotation or proportion change and adapt itself accordingly so that the spatial positioning inside an image is not lost. A ship will still be a smaller ship but the CNN will reduce its size to detect that.</a:t>
            </a:r>
          </a:p>
          <a:p>
            <a:pPr marL="342264" indent="-342264" defTabSz="449833">
              <a:spcBef>
                <a:spcPts val="3200"/>
              </a:spcBef>
              <a:defRPr sz="2464"/>
            </a:pPr>
            <a:r>
              <a:t>This leads us to the recent advancement of Capsule Networks.</a:t>
            </a:r>
          </a:p>
        </p:txBody>
      </p:sp>
      <p:sp>
        <p:nvSpPr>
          <p:cNvPr id="179" name="What is the problem with CNNs?"/>
          <p:cNvSpPr txBox="1"/>
          <p:nvPr>
            <p:ph type="title"/>
          </p:nvPr>
        </p:nvSpPr>
        <p:spPr>
          <a:prstGeom prst="rect">
            <a:avLst/>
          </a:prstGeom>
        </p:spPr>
        <p:txBody>
          <a:bodyPr/>
          <a:lstStyle>
            <a:lvl1pPr defTabSz="484886">
              <a:defRPr sz="6640"/>
            </a:lvl1pPr>
          </a:lstStyle>
          <a:p>
            <a:pPr/>
            <a:r>
              <a:t>What is the problem with CNNs?</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In CapsNet you would add more layers inside a single layer…"/>
          <p:cNvSpPr txBox="1"/>
          <p:nvPr>
            <p:ph type="body" idx="1"/>
          </p:nvPr>
        </p:nvSpPr>
        <p:spPr>
          <a:xfrm>
            <a:off x="1094370" y="3962215"/>
            <a:ext cx="11099801" cy="5433307"/>
          </a:xfrm>
          <a:prstGeom prst="rect">
            <a:avLst/>
          </a:prstGeom>
        </p:spPr>
        <p:txBody>
          <a:bodyPr/>
          <a:lstStyle/>
          <a:p>
            <a:pPr marL="355600" indent="-355600" defTabSz="467359">
              <a:spcBef>
                <a:spcPts val="3300"/>
              </a:spcBef>
              <a:defRPr sz="2560"/>
            </a:pPr>
            <a:r>
              <a:t>In CapsNet you would add more layers inside a single layer</a:t>
            </a:r>
          </a:p>
          <a:p>
            <a:pPr lvl="1" marL="711200" indent="-355600" defTabSz="467359">
              <a:spcBef>
                <a:spcPts val="3300"/>
              </a:spcBef>
              <a:defRPr sz="2560"/>
            </a:pPr>
            <a:r>
              <a:t>The state of the neurons inside a capsule capture the above properties of one entity inside an image. </a:t>
            </a:r>
          </a:p>
          <a:p>
            <a:pPr marL="355600" indent="-355600" defTabSz="467359">
              <a:spcBef>
                <a:spcPts val="3300"/>
              </a:spcBef>
              <a:defRPr sz="2560"/>
            </a:pPr>
            <a:r>
              <a:t>The authors think that human brain have modules called “</a:t>
            </a:r>
            <a:r>
              <a:rPr b="1"/>
              <a:t>capsules</a:t>
            </a:r>
            <a:r>
              <a:t>”. </a:t>
            </a:r>
          </a:p>
          <a:p>
            <a:pPr marL="355600" indent="-355600" defTabSz="467359">
              <a:spcBef>
                <a:spcPts val="3300"/>
              </a:spcBef>
              <a:defRPr sz="2560"/>
            </a:pPr>
            <a:r>
              <a:t>These capsules are particularly good at handling different types of visual stimulus and encoding things like pose (position, size, orientation), deformation, velocity, albedo, hue, texture etc. </a:t>
            </a:r>
          </a:p>
          <a:p>
            <a:pPr marL="355600" indent="-355600" defTabSz="467359">
              <a:spcBef>
                <a:spcPts val="3300"/>
              </a:spcBef>
              <a:defRPr sz="2560"/>
            </a:pPr>
            <a:r>
              <a:t>The brain must have a mechanism for “routing” low level visual information to what it believes is the best capsule for handling it.</a:t>
            </a:r>
          </a:p>
        </p:txBody>
      </p:sp>
      <p:pic>
        <p:nvPicPr>
          <p:cNvPr id="182" name="Image" descr="Image"/>
          <p:cNvPicPr>
            <a:picLocks noChangeAspect="1"/>
          </p:cNvPicPr>
          <p:nvPr/>
        </p:nvPicPr>
        <p:blipFill>
          <a:blip r:embed="rId2">
            <a:extLst/>
          </a:blip>
          <a:stretch>
            <a:fillRect/>
          </a:stretch>
        </p:blipFill>
        <p:spPr>
          <a:xfrm>
            <a:off x="258179" y="523909"/>
            <a:ext cx="12204701" cy="3314701"/>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