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s://towardsdatascience.com/dna-sequence-data-analysis-starting-off-in-bioinformatics-3dba4cea04f" TargetMode="External"/></Relationships>

</file>

<file path=ppt/notesSlides/_rels/notesSlide20.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 Id="rId3" Type="http://schemas.openxmlformats.org/officeDocument/2006/relationships/hyperlink" Target="https://www.youtube.com/watch?v=rTawFwUvnLE"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Normal language use assumes that an explicit mention of an entity signals a new activation. If you explicitly mention an entity that’s already been activated, that’s experienced as confusing:</a:t>
            </a:r>
          </a:p>
          <a:p>
            <a:pPr/>
          </a:p>
          <a:p>
            <a:pPr/>
            <a:r>
              <a:t>Social media responded that it’s outrageous to blame the nurse; the nurse was risking the nurse’s life caring for the patients.</a:t>
            </a:r>
          </a:p>
          <a:p>
            <a:pPr/>
          </a:p>
          <a:p>
            <a:pPr/>
            <a:r>
              <a:t>This makes it sound like there might be a second nurse whose existence must be activated.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Image from MIT Course CS1910-L2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Shape 256"/>
          <p:cNvSpPr/>
          <p:nvPr>
            <p:ph type="sldImg"/>
          </p:nvPr>
        </p:nvSpPr>
        <p:spPr>
          <a:prstGeom prst="rect">
            <a:avLst/>
          </a:prstGeom>
        </p:spPr>
        <p:txBody>
          <a:bodyPr/>
          <a:lstStyle/>
          <a:p>
            <a:pPr/>
          </a:p>
        </p:txBody>
      </p:sp>
      <p:sp>
        <p:nvSpPr>
          <p:cNvPr id="257" name="Shape 257"/>
          <p:cNvSpPr/>
          <p:nvPr>
            <p:ph type="body" sz="quarter" idx="1"/>
          </p:nvPr>
        </p:nvSpPr>
        <p:spPr>
          <a:prstGeom prst="rect">
            <a:avLst/>
          </a:prstGeom>
        </p:spPr>
        <p:txBody>
          <a:bodyPr/>
          <a:lstStyle/>
          <a:p>
            <a:pPr/>
            <a:r>
              <a:t>ŷ_t is the output at step t. For example, if we wanted to predict the next word in a sentence, it would be a vector of probabilities across our vocabulary.</a:t>
            </a:r>
          </a:p>
          <a:p>
            <a:pPr/>
          </a:p>
          <a:p>
            <a:pPr/>
            <a:r>
              <a:t>Image from MIT Course CS1910-L2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If the sequence we care about is a sentence of 5 words, the network would be unrolled into a 5-layer neural network, one layer for each word.</a:t>
            </a:r>
          </a:p>
          <a:p>
            <a:pPr/>
          </a:p>
          <a:p>
            <a:pPr/>
            <a:r>
              <a:t>Image from MIT Course CS1910-L2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Image from MIT Course CS1910-L2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Images from MIT Course CS1910-L2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Refer: http://www.wildml.com/2015/09/recurrent-neural-networks-tutorial-part-1-introduction-to-rnns/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the clouds are in the __ , the RNNs can easily predict is sky.</a:t>
            </a:r>
          </a:p>
          <a:p>
            <a:pPr/>
          </a:p>
          <a:p>
            <a:pPr/>
            <a:r>
              <a:t>The little boy is born in France, His mother is a doctor, and his father …, the boy speak ___.</a:t>
            </a:r>
          </a:p>
          <a:p>
            <a:pPr/>
          </a:p>
          <a:p>
            <a:pPr/>
            <a:r>
              <a:t>It’s hard for RNNs to predict correctly in this situation.</a:t>
            </a: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r>
              <a:t>Image url: http://colah.github.io/posts/2015-08-Understanding-LSTMs/img/LSTM3-SimpleRNN.png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a:r>
              <a:t>http://colah.github.io/posts/2015-08-Understanding-LSTMs/img/LSTM3-chain.png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Shape 312"/>
          <p:cNvSpPr/>
          <p:nvPr>
            <p:ph type="sldImg"/>
          </p:nvPr>
        </p:nvSpPr>
        <p:spPr>
          <a:prstGeom prst="rect">
            <a:avLst/>
          </a:prstGeom>
        </p:spPr>
        <p:txBody>
          <a:bodyPr/>
          <a:lstStyle/>
          <a:p>
            <a:pPr/>
          </a:p>
        </p:txBody>
      </p:sp>
      <p:sp>
        <p:nvSpPr>
          <p:cNvPr id="313" name="Shape 313"/>
          <p:cNvSpPr/>
          <p:nvPr>
            <p:ph type="body" sz="quarter" idx="1"/>
          </p:nvPr>
        </p:nvSpPr>
        <p:spPr>
          <a:prstGeom prst="rect">
            <a:avLst/>
          </a:prstGeom>
        </p:spPr>
        <p:txBody>
          <a:bodyPr/>
          <a:lstStyle/>
          <a:p>
            <a:pPr/>
            <a:r>
              <a:t>http://colah.github.io/posts/2015-08-Understanding-LSTMs/img/LSTM3-chain.png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image:</a:t>
            </a:r>
          </a:p>
          <a:p>
            <a:pPr marL="305593" indent="-305593">
              <a:buSzPct val="145000"/>
              <a:buChar char="-"/>
            </a:pPr>
            <a:r>
              <a:rPr u="sng">
                <a:hlinkClick r:id="rId3" invalidUrl="" action="" tgtFrame="" tooltip="" history="1" highlightClick="0" endSnd="0"/>
              </a:rPr>
              <a:t>https://towardsdatascience.com/dna-sequence-data-analysis-starting-off-in-bioinformatics-3dba4cea04f</a:t>
            </a:r>
          </a:p>
          <a:p>
            <a:pPr marL="305593" indent="-305593">
              <a:buSzPct val="145000"/>
              <a:buChar char="-"/>
            </a:pPr>
            <a:r>
              <a:t>https://imag.malavida.com/mvimgbig/download-fs/movavi-video-editor-21019-8.jpg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a:r>
              <a:t>Cell state is kind of like a conveyor belt.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Shape 324"/>
          <p:cNvSpPr/>
          <p:nvPr>
            <p:ph type="sldImg"/>
          </p:nvPr>
        </p:nvSpPr>
        <p:spPr>
          <a:prstGeom prst="rect">
            <a:avLst/>
          </a:prstGeom>
        </p:spPr>
        <p:txBody>
          <a:bodyPr/>
          <a:lstStyle/>
          <a:p>
            <a:pPr/>
          </a:p>
        </p:txBody>
      </p:sp>
      <p:sp>
        <p:nvSpPr>
          <p:cNvPr id="325" name="Shape 325"/>
          <p:cNvSpPr/>
          <p:nvPr>
            <p:ph type="body" sz="quarter" idx="1"/>
          </p:nvPr>
        </p:nvSpPr>
        <p:spPr>
          <a:prstGeom prst="rect">
            <a:avLst/>
          </a:prstGeom>
        </p:spPr>
        <p:txBody>
          <a:bodyPr/>
          <a:lstStyle/>
          <a:p>
            <a:pPr/>
            <a:r>
              <a:t>The sigmoid layer outputs numbers between zero and one, describing how much of each component should be let through. A value of zero means “let nothing through,” while a value of one means “let everything through!”</a:t>
            </a:r>
          </a:p>
          <a:p>
            <a:pPr/>
          </a:p>
          <a:p>
            <a:pPr/>
          </a:p>
          <a:p>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r>
              <a:t>http://colah.github.io/posts/2015-08-Understanding-LSTMs/img/LSTM3-chain.png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Shape 337"/>
          <p:cNvSpPr/>
          <p:nvPr>
            <p:ph type="sldImg"/>
          </p:nvPr>
        </p:nvSpPr>
        <p:spPr>
          <a:prstGeom prst="rect">
            <a:avLst/>
          </a:prstGeom>
        </p:spPr>
        <p:txBody>
          <a:bodyPr/>
          <a:lstStyle/>
          <a:p>
            <a:pPr/>
          </a:p>
        </p:txBody>
      </p:sp>
      <p:sp>
        <p:nvSpPr>
          <p:cNvPr id="338" name="Shape 338"/>
          <p:cNvSpPr/>
          <p:nvPr>
            <p:ph type="body" sz="quarter" idx="1"/>
          </p:nvPr>
        </p:nvSpPr>
        <p:spPr>
          <a:prstGeom prst="rect">
            <a:avLst/>
          </a:prstGeom>
        </p:spPr>
        <p:txBody>
          <a:bodyPr/>
          <a:lstStyle/>
          <a:p>
            <a:pPr/>
            <a:r>
              <a:t>It looks at ht−1 and xt, </a:t>
            </a:r>
          </a:p>
          <a:p>
            <a:pPr/>
            <a:r>
              <a:t>and outputs a number between 0 and 1 for each number in the cell state Ct−1. </a:t>
            </a:r>
          </a:p>
          <a:p>
            <a:pPr/>
            <a:r>
              <a:t>1 represents “completely keep this” while a 0  represents “completely get rid of this.”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3" name="Shape 343"/>
          <p:cNvSpPr/>
          <p:nvPr>
            <p:ph type="sldImg"/>
          </p:nvPr>
        </p:nvSpPr>
        <p:spPr>
          <a:prstGeom prst="rect">
            <a:avLst/>
          </a:prstGeom>
        </p:spPr>
        <p:txBody>
          <a:bodyPr/>
          <a:lstStyle/>
          <a:p>
            <a:pPr/>
          </a:p>
        </p:txBody>
      </p:sp>
      <p:sp>
        <p:nvSpPr>
          <p:cNvPr id="344" name="Shape 344"/>
          <p:cNvSpPr/>
          <p:nvPr>
            <p:ph type="body" sz="quarter" idx="1"/>
          </p:nvPr>
        </p:nvSpPr>
        <p:spPr>
          <a:prstGeom prst="rect">
            <a:avLst/>
          </a:prstGeom>
        </p:spPr>
        <p:txBody>
          <a:bodyPr/>
          <a:lstStyle/>
          <a:p>
            <a:pPr/>
            <a:r>
              <a:t>This has two parts. </a:t>
            </a:r>
          </a:p>
          <a:p>
            <a:pPr/>
          </a:p>
          <a:p>
            <a:pPr/>
            <a:r>
              <a:t>First, a sigmoid layer called the “input gate layer” decides which values we’ll update. </a:t>
            </a:r>
          </a:p>
          <a:p>
            <a:pPr/>
          </a:p>
          <a:p>
            <a:pPr/>
            <a:r>
              <a:t>Next, a tanh layer creates a vector of new candidate values, C̃ t, that could be added to the state. In the next step, we’ll combine these two to create an update to the state.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a:r>
              <a:t>The previous steps already decided what to do, we just need to actually do it.</a:t>
            </a:r>
          </a:p>
          <a:p>
            <a:pPr/>
          </a:p>
          <a:p>
            <a:pPr/>
            <a:r>
              <a:t>We multiply the old state by ft, forgetting the things we decided to forget earlier.</a:t>
            </a:r>
          </a:p>
          <a:p>
            <a:pPr/>
          </a:p>
          <a:p>
            <a:pPr/>
            <a:r>
              <a:t>Then we add it∗C̃ t. This is the new candidate values, scaled by how much we decided to update each state value.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r>
              <a:t>This output will be based on our cell state, but will be a filtered version. </a:t>
            </a:r>
          </a:p>
          <a:p>
            <a:pPr/>
          </a:p>
          <a:p>
            <a:pPr/>
            <a:r>
              <a:t>First, we run a sigmoid layer which decides what parts of the cell state we’re going to output. </a:t>
            </a:r>
          </a:p>
          <a:p>
            <a:pPr/>
            <a:r>
              <a:t>Then, we put the cell state through tanh (to push the values to be between −1 and 1) and multiply it by the output of the sigmoid gate, so that we only output the parts we decided to.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Shape 365"/>
          <p:cNvSpPr/>
          <p:nvPr>
            <p:ph type="sldImg"/>
          </p:nvPr>
        </p:nvSpPr>
        <p:spPr>
          <a:prstGeom prst="rect">
            <a:avLst/>
          </a:prstGeom>
        </p:spPr>
        <p:txBody>
          <a:bodyPr/>
          <a:lstStyle/>
          <a:p>
            <a:pPr/>
          </a:p>
        </p:txBody>
      </p:sp>
      <p:sp>
        <p:nvSpPr>
          <p:cNvPr id="366" name="Shape 366"/>
          <p:cNvSpPr/>
          <p:nvPr>
            <p:ph type="body" sz="quarter" idx="1"/>
          </p:nvPr>
        </p:nvSpPr>
        <p:spPr>
          <a:prstGeom prst="rect">
            <a:avLst/>
          </a:prstGeom>
        </p:spPr>
        <p:txBody>
          <a:bodyPr/>
          <a:lstStyle/>
          <a:p>
            <a:pPr/>
            <a:r>
              <a:t>Ref: https://nndl.github.io/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hape 417"/>
          <p:cNvSpPr/>
          <p:nvPr>
            <p:ph type="sldImg"/>
          </p:nvPr>
        </p:nvSpPr>
        <p:spPr>
          <a:prstGeom prst="rect">
            <a:avLst/>
          </a:prstGeom>
        </p:spPr>
        <p:txBody>
          <a:bodyPr/>
          <a:lstStyle/>
          <a:p>
            <a:pPr/>
          </a:p>
        </p:txBody>
      </p:sp>
      <p:sp>
        <p:nvSpPr>
          <p:cNvPr id="418" name="Shape 418"/>
          <p:cNvSpPr/>
          <p:nvPr>
            <p:ph type="body" sz="quarter" idx="1"/>
          </p:nvPr>
        </p:nvSpPr>
        <p:spPr>
          <a:prstGeom prst="rect">
            <a:avLst/>
          </a:prstGeom>
        </p:spPr>
        <p:txBody>
          <a:bodyPr/>
          <a:lstStyle/>
          <a:p>
            <a:pPr/>
            <a:r>
              <a:t>Geoffrey Hinton talk "What is wrong with convolutional neural nets?”</a:t>
            </a:r>
            <a:br/>
            <a:r>
              <a:rPr u="sng">
                <a:hlinkClick r:id="rId3" invalidUrl="" action="" tgtFrame="" tooltip="" history="1" highlightClick="0" endSnd="0"/>
              </a:rPr>
              <a:t>https://www.youtube.com/watch?v=rTawFwUvnLE</a:t>
            </a:r>
            <a:br/>
            <a:r>
              <a:t>MIT Fall Colloquium Series, December 4, 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Image from MIT Course CS1910-L2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Image from MIT Course CS1910-L2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Image from MIT Course CS1910-L2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Images from MIT Course CS1910-L2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Image from MIT Course CS1910-L2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t>Image from MIT Course CS1910-L2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Image from MIT Course CS1910-L2</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1638300"/>
            <a:ext cx="10464800" cy="3302000"/>
          </a:xfrm>
          <a:prstGeom prst="rect">
            <a:avLst/>
          </a:prstGeom>
        </p:spPr>
        <p:txBody>
          <a:bodyPr anchor="b"/>
          <a:lstStyle>
            <a:lvl1pPr>
              <a:defRPr>
                <a:solidFill>
                  <a:srgbClr val="FFFFFF"/>
                </a:solidFill>
                <a:latin typeface="Helvetica Light"/>
                <a:ea typeface="Helvetica Light"/>
                <a:cs typeface="Helvetica Light"/>
                <a:sym typeface="Helvetica Light"/>
              </a:defRPr>
            </a:lvl1pPr>
          </a:lstStyle>
          <a:p>
            <a:pPr/>
            <a:r>
              <a:t>Title Text</a:t>
            </a:r>
          </a:p>
        </p:txBody>
      </p:sp>
      <p:sp>
        <p:nvSpPr>
          <p:cNvPr id="118"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a:solidFill>
                  <a:srgbClr val="FFFFFF"/>
                </a:solidFill>
                <a:latin typeface="Helvetica Light"/>
                <a:ea typeface="Helvetica Light"/>
                <a:cs typeface="Helvetica Light"/>
                <a:sym typeface="Helvetica Light"/>
              </a:defRPr>
            </a:lvl1pPr>
            <a:lvl2pPr marL="0" indent="0" algn="ctr">
              <a:spcBef>
                <a:spcPts val="0"/>
              </a:spcBef>
              <a:buSzTx/>
              <a:buNone/>
              <a:defRPr>
                <a:solidFill>
                  <a:srgbClr val="FFFFFF"/>
                </a:solidFill>
                <a:latin typeface="Helvetica Light"/>
                <a:ea typeface="Helvetica Light"/>
                <a:cs typeface="Helvetica Light"/>
                <a:sym typeface="Helvetica Light"/>
              </a:defRPr>
            </a:lvl2pPr>
            <a:lvl3pPr marL="0" indent="0" algn="ctr">
              <a:spcBef>
                <a:spcPts val="0"/>
              </a:spcBef>
              <a:buSzTx/>
              <a:buNone/>
              <a:defRPr>
                <a:solidFill>
                  <a:srgbClr val="FFFFFF"/>
                </a:solidFill>
                <a:latin typeface="Helvetica Light"/>
                <a:ea typeface="Helvetica Light"/>
                <a:cs typeface="Helvetica Light"/>
                <a:sym typeface="Helvetica Light"/>
              </a:defRPr>
            </a:lvl3pPr>
            <a:lvl4pPr marL="0" indent="0" algn="ctr">
              <a:spcBef>
                <a:spcPts val="0"/>
              </a:spcBef>
              <a:buSzTx/>
              <a:buNone/>
              <a:defRPr>
                <a:solidFill>
                  <a:srgbClr val="FFFFFF"/>
                </a:solidFill>
                <a:latin typeface="Helvetica Light"/>
                <a:ea typeface="Helvetica Light"/>
                <a:cs typeface="Helvetica Light"/>
                <a:sym typeface="Helvetica Light"/>
              </a:defRPr>
            </a:lvl4pPr>
            <a:lvl5pPr marL="0" indent="0" algn="ctr">
              <a:spcBef>
                <a:spcPts val="0"/>
              </a:spcBef>
              <a:buSzTx/>
              <a:buNone/>
              <a:defRPr>
                <a:solidFill>
                  <a:srgbClr val="FFFFFF"/>
                </a:solidFill>
                <a:latin typeface="Helvetica Light"/>
                <a:ea typeface="Helvetica Light"/>
                <a:cs typeface="Helvetica Light"/>
                <a:sym typeface="Helvetica Light"/>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11798" y="9245600"/>
            <a:ext cx="368504" cy="381000"/>
          </a:xfrm>
          <a:prstGeom prst="rect">
            <a:avLst/>
          </a:prstGeom>
        </p:spPr>
        <p:txBody>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tif"/><Relationship Id="rId5" Type="http://schemas.openxmlformats.org/officeDocument/2006/relationships/image" Target="../media/image2.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tif"/></Relationships>

</file>

<file path=ppt/slides/_rels/slide4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Relationships>

</file>

<file path=ppt/slides/_rels/slide4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s>

</file>

<file path=ppt/slides/_rels/slide4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s>

</file>

<file path=ppt/slides/_rels/slide4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Relationships>

</file>

<file path=ppt/slides/_rels/slide4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Relationships>

</file>

<file path=ppt/slides/_rels/slide5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6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Deep Learning Basics"/>
          <p:cNvSpPr txBox="1"/>
          <p:nvPr>
            <p:ph type="title"/>
          </p:nvPr>
        </p:nvSpPr>
        <p:spPr>
          <a:xfrm>
            <a:off x="1270000" y="1638300"/>
            <a:ext cx="10464800" cy="1618754"/>
          </a:xfrm>
          <a:prstGeom prst="rect">
            <a:avLst/>
          </a:prstGeom>
        </p:spPr>
        <p:txBody>
          <a:bodyPr/>
          <a:lstStyle/>
          <a:p>
            <a:pPr/>
            <a:r>
              <a:t>Deep Learning Basics</a:t>
            </a:r>
          </a:p>
        </p:txBody>
      </p:sp>
      <p:sp>
        <p:nvSpPr>
          <p:cNvPr id="129" name="Recurrent Neural Networks"/>
          <p:cNvSpPr txBox="1"/>
          <p:nvPr>
            <p:ph type="body" sz="quarter" idx="1"/>
          </p:nvPr>
        </p:nvSpPr>
        <p:spPr>
          <a:xfrm>
            <a:off x="1270000" y="4089400"/>
            <a:ext cx="10464800" cy="1130300"/>
          </a:xfrm>
          <a:prstGeom prst="rect">
            <a:avLst/>
          </a:prstGeom>
        </p:spPr>
        <p:txBody>
          <a:bodyPr/>
          <a:lstStyle>
            <a:lvl1pPr defTabSz="490727">
              <a:defRPr sz="6719"/>
            </a:lvl1pPr>
          </a:lstStyle>
          <a:p>
            <a:pPr/>
            <a:r>
              <a:t>Recurrent Neural Networks</a:t>
            </a:r>
          </a:p>
        </p:txBody>
      </p:sp>
      <p:sp>
        <p:nvSpPr>
          <p:cNvPr id="130" name="Francis Steen and Xinyu You…"/>
          <p:cNvSpPr txBox="1"/>
          <p:nvPr/>
        </p:nvSpPr>
        <p:spPr>
          <a:xfrm>
            <a:off x="3347389" y="6159499"/>
            <a:ext cx="6310021" cy="185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800">
                <a:solidFill>
                  <a:srgbClr val="FFFFFF"/>
                </a:solidFill>
                <a:latin typeface="Helvetica Light"/>
                <a:ea typeface="Helvetica Light"/>
                <a:cs typeface="Helvetica Light"/>
                <a:sym typeface="Helvetica Light"/>
              </a:defRPr>
            </a:pPr>
            <a:r>
              <a:t>Francis Steen and Xinyu You</a:t>
            </a:r>
          </a:p>
          <a:p>
            <a:pPr>
              <a:defRPr b="0" sz="3800">
                <a:solidFill>
                  <a:srgbClr val="FFFFFF"/>
                </a:solidFill>
                <a:latin typeface="Helvetica Light"/>
                <a:ea typeface="Helvetica Light"/>
                <a:cs typeface="Helvetica Light"/>
                <a:sym typeface="Helvetica Light"/>
              </a:defRPr>
            </a:pPr>
            <a:r>
              <a:t>Red Hen Lab</a:t>
            </a:r>
          </a:p>
          <a:p>
            <a:pPr>
              <a:defRPr b="0" sz="3800">
                <a:solidFill>
                  <a:srgbClr val="FFFFFF"/>
                </a:solidFill>
                <a:latin typeface="Helvetica Light"/>
                <a:ea typeface="Helvetica Light"/>
                <a:cs typeface="Helvetica Light"/>
                <a:sym typeface="Helvetica Light"/>
              </a:defRPr>
            </a:pPr>
            <a:r>
              <a:t>August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How?"/>
          <p:cNvSpPr txBox="1"/>
          <p:nvPr/>
        </p:nvSpPr>
        <p:spPr>
          <a:xfrm>
            <a:off x="5485510" y="7295882"/>
            <a:ext cx="2033779" cy="696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b="0" sz="4000"/>
            </a:lvl1pPr>
          </a:lstStyle>
          <a:p>
            <a:pPr/>
            <a:r>
              <a:t>How?</a:t>
            </a:r>
          </a:p>
        </p:txBody>
      </p:sp>
      <p:sp>
        <p:nvSpPr>
          <p:cNvPr id="160" name="It's raining outside. You should take your umbrella."/>
          <p:cNvSpPr txBox="1"/>
          <p:nvPr/>
        </p:nvSpPr>
        <p:spPr>
          <a:xfrm>
            <a:off x="609771" y="4001417"/>
            <a:ext cx="12347899" cy="696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4200"/>
              </a:spcBef>
              <a:defRPr b="0" sz="4000"/>
            </a:pPr>
            <a:r>
              <a:t>It's raining outside. You should take your </a:t>
            </a:r>
            <a:r>
              <a:rPr u="sng"/>
              <a:t>umbrella</a:t>
            </a:r>
            <a:r>
              <a:t>.</a:t>
            </a:r>
          </a:p>
        </p:txBody>
      </p:sp>
      <p:sp>
        <p:nvSpPr>
          <p:cNvPr id="161" name="A Question"/>
          <p:cNvSpPr txBox="1"/>
          <p:nvPr>
            <p:ph type="title"/>
          </p:nvPr>
        </p:nvSpPr>
        <p:spPr>
          <a:prstGeom prst="rect">
            <a:avLst/>
          </a:prstGeom>
        </p:spPr>
        <p:txBody>
          <a:bodyPr/>
          <a:lstStyle/>
          <a:p>
            <a:pPr/>
            <a:r>
              <a:t>A Question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It's raining outside. You should take your umbrella."/>
          <p:cNvSpPr txBox="1"/>
          <p:nvPr/>
        </p:nvSpPr>
        <p:spPr>
          <a:xfrm>
            <a:off x="609771" y="4001417"/>
            <a:ext cx="12347899" cy="6969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4200"/>
              </a:spcBef>
              <a:defRPr b="0" sz="4000"/>
            </a:pPr>
            <a:r>
              <a:t>It's raining outside. You should take your </a:t>
            </a:r>
            <a:r>
              <a:rPr u="sng"/>
              <a:t>umbrella</a:t>
            </a:r>
            <a:r>
              <a:t>.</a:t>
            </a:r>
          </a:p>
        </p:txBody>
      </p:sp>
      <p:sp>
        <p:nvSpPr>
          <p:cNvPr id="164" name="A Question"/>
          <p:cNvSpPr txBox="1"/>
          <p:nvPr>
            <p:ph type="title"/>
          </p:nvPr>
        </p:nvSpPr>
        <p:spPr>
          <a:prstGeom prst="rect">
            <a:avLst/>
          </a:prstGeom>
        </p:spPr>
        <p:txBody>
          <a:bodyPr/>
          <a:lstStyle/>
          <a:p>
            <a:pPr/>
            <a:r>
              <a:t>A Question</a:t>
            </a:r>
          </a:p>
        </p:txBody>
      </p:sp>
      <p:sp>
        <p:nvSpPr>
          <p:cNvPr id="168" name="Connection Line"/>
          <p:cNvSpPr/>
          <p:nvPr/>
        </p:nvSpPr>
        <p:spPr>
          <a:xfrm>
            <a:off x="2350769" y="4762500"/>
            <a:ext cx="8672831" cy="7886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83"/>
                </a:moveTo>
                <a:lnTo>
                  <a:pt x="0" y="21600"/>
                </a:lnTo>
                <a:lnTo>
                  <a:pt x="21600" y="21600"/>
                </a:lnTo>
                <a:lnTo>
                  <a:pt x="21600" y="0"/>
                </a:lnTo>
              </a:path>
            </a:pathLst>
          </a:custGeom>
          <a:ln w="38100">
            <a:solidFill>
              <a:srgbClr val="000000"/>
            </a:solidFill>
            <a:miter lim="400000"/>
            <a:tailEnd type="arrow"/>
          </a:ln>
        </p:spPr>
        <p:txBody>
          <a:bodyPr/>
          <a:lstStyle/>
          <a:p>
            <a:pPr/>
          </a:p>
        </p:txBody>
      </p:sp>
      <p:sp>
        <p:nvSpPr>
          <p:cNvPr id="166" name="information"/>
          <p:cNvSpPr txBox="1"/>
          <p:nvPr/>
        </p:nvSpPr>
        <p:spPr>
          <a:xfrm>
            <a:off x="4903763" y="5629293"/>
            <a:ext cx="2033779"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4200"/>
              </a:spcBef>
              <a:defRPr b="0" sz="3000"/>
            </a:lvl1pPr>
          </a:lstStyle>
          <a:p>
            <a:pPr/>
            <a:r>
              <a:t>information</a:t>
            </a:r>
          </a:p>
        </p:txBody>
      </p:sp>
      <p:sp>
        <p:nvSpPr>
          <p:cNvPr id="167" name="We need information from the distant past to accurately predict the correct word."/>
          <p:cNvSpPr txBox="1"/>
          <p:nvPr/>
        </p:nvSpPr>
        <p:spPr>
          <a:xfrm>
            <a:off x="1567592" y="7403865"/>
            <a:ext cx="9869616" cy="13065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b="0" sz="4000"/>
            </a:lvl1pPr>
          </a:lstStyle>
          <a:p>
            <a:pPr/>
            <a:r>
              <a:t>We need information from the distant past to accurately predict the correct word.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B. Sequential Data and Recurrent Networks"/>
          <p:cNvSpPr txBox="1"/>
          <p:nvPr>
            <p:ph type="title"/>
          </p:nvPr>
        </p:nvSpPr>
        <p:spPr>
          <a:xfrm>
            <a:off x="1270000" y="2565400"/>
            <a:ext cx="10464800" cy="4622800"/>
          </a:xfrm>
          <a:prstGeom prst="rect">
            <a:avLst/>
          </a:prstGeom>
        </p:spPr>
        <p:txBody>
          <a:bodyPr/>
          <a:lstStyle/>
          <a:p>
            <a:pPr/>
            <a:r>
              <a:t>B. Sequential Data and Recurrent Networks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equence Data"/>
          <p:cNvSpPr txBox="1"/>
          <p:nvPr>
            <p:ph type="title"/>
          </p:nvPr>
        </p:nvSpPr>
        <p:spPr>
          <a:prstGeom prst="rect">
            <a:avLst/>
          </a:prstGeom>
        </p:spPr>
        <p:txBody>
          <a:bodyPr/>
          <a:lstStyle/>
          <a:p>
            <a:pPr/>
            <a:r>
              <a:t>Sequence Data</a:t>
            </a:r>
            <a:endParaRPr sz="1200">
              <a:latin typeface="Times Roman"/>
              <a:ea typeface="Times Roman"/>
              <a:cs typeface="Times Roman"/>
              <a:sym typeface="Times Roman"/>
            </a:endParaRPr>
          </a:p>
        </p:txBody>
      </p:sp>
      <p:sp>
        <p:nvSpPr>
          <p:cNvPr id="173" name="Audio…"/>
          <p:cNvSpPr txBox="1"/>
          <p:nvPr>
            <p:ph type="body" sz="half" idx="1"/>
          </p:nvPr>
        </p:nvSpPr>
        <p:spPr>
          <a:xfrm>
            <a:off x="952500" y="2578100"/>
            <a:ext cx="4049652" cy="6286500"/>
          </a:xfrm>
          <a:prstGeom prst="rect">
            <a:avLst/>
          </a:prstGeom>
        </p:spPr>
        <p:txBody>
          <a:bodyPr/>
          <a:lstStyle/>
          <a:p>
            <a:pPr/>
            <a:r>
              <a:t>Audio</a:t>
            </a:r>
          </a:p>
          <a:p>
            <a:pPr/>
            <a:r>
              <a:t>Text</a:t>
            </a:r>
          </a:p>
          <a:p>
            <a:pPr/>
            <a:r>
              <a:t>Video</a:t>
            </a:r>
          </a:p>
          <a:p>
            <a:pPr/>
            <a:r>
              <a:t>DNA Sequence</a:t>
            </a:r>
          </a:p>
        </p:txBody>
      </p:sp>
      <p:pic>
        <p:nvPicPr>
          <p:cNvPr id="174" name="Image" descr="Image"/>
          <p:cNvPicPr>
            <a:picLocks noChangeAspect="1"/>
          </p:cNvPicPr>
          <p:nvPr/>
        </p:nvPicPr>
        <p:blipFill>
          <a:blip r:embed="rId3">
            <a:extLst/>
          </a:blip>
          <a:stretch>
            <a:fillRect/>
          </a:stretch>
        </p:blipFill>
        <p:spPr>
          <a:xfrm>
            <a:off x="6030239" y="2863512"/>
            <a:ext cx="4440841" cy="1383077"/>
          </a:xfrm>
          <a:prstGeom prst="rect">
            <a:avLst/>
          </a:prstGeom>
          <a:ln w="12700">
            <a:miter lim="400000"/>
          </a:ln>
        </p:spPr>
      </p:pic>
      <p:pic>
        <p:nvPicPr>
          <p:cNvPr id="175" name="Image" descr="Image"/>
          <p:cNvPicPr>
            <a:picLocks noChangeAspect="1"/>
          </p:cNvPicPr>
          <p:nvPr/>
        </p:nvPicPr>
        <p:blipFill>
          <a:blip r:embed="rId4">
            <a:extLst/>
          </a:blip>
          <a:stretch>
            <a:fillRect/>
          </a:stretch>
        </p:blipFill>
        <p:spPr>
          <a:xfrm>
            <a:off x="5780509" y="7007290"/>
            <a:ext cx="4940301" cy="2441921"/>
          </a:xfrm>
          <a:prstGeom prst="rect">
            <a:avLst/>
          </a:prstGeom>
          <a:ln w="12700">
            <a:miter lim="400000"/>
          </a:ln>
        </p:spPr>
      </p:pic>
      <p:pic>
        <p:nvPicPr>
          <p:cNvPr id="176" name="Image" descr="Image"/>
          <p:cNvPicPr>
            <a:picLocks noChangeAspect="1"/>
          </p:cNvPicPr>
          <p:nvPr/>
        </p:nvPicPr>
        <p:blipFill>
          <a:blip r:embed="rId5">
            <a:extLst/>
          </a:blip>
          <a:srcRect l="4664" t="3775" r="0" b="15969"/>
          <a:stretch>
            <a:fillRect/>
          </a:stretch>
        </p:blipFill>
        <p:spPr>
          <a:xfrm>
            <a:off x="6137300" y="4560537"/>
            <a:ext cx="4226614" cy="2132634"/>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equence modeling"/>
          <p:cNvSpPr txBox="1"/>
          <p:nvPr>
            <p:ph type="title"/>
          </p:nvPr>
        </p:nvSpPr>
        <p:spPr>
          <a:prstGeom prst="rect">
            <a:avLst/>
          </a:prstGeom>
        </p:spPr>
        <p:txBody>
          <a:bodyPr/>
          <a:lstStyle/>
          <a:p>
            <a:pPr/>
            <a:r>
              <a:t>Sequence modeling </a:t>
            </a:r>
          </a:p>
        </p:txBody>
      </p:sp>
      <p:sp>
        <p:nvSpPr>
          <p:cNvPr id="181" name="To model sequences, we need to:…"/>
          <p:cNvSpPr txBox="1"/>
          <p:nvPr>
            <p:ph type="body" idx="1"/>
          </p:nvPr>
        </p:nvSpPr>
        <p:spPr>
          <a:prstGeom prst="rect">
            <a:avLst/>
          </a:prstGeom>
        </p:spPr>
        <p:txBody>
          <a:bodyPr/>
          <a:lstStyle/>
          <a:p>
            <a:pPr marL="0" indent="0">
              <a:buSzTx/>
              <a:buNone/>
            </a:pPr>
            <a:r>
              <a:t>To model sequences, we need to: </a:t>
            </a:r>
            <a:endParaRPr sz="1200">
              <a:latin typeface="Times Roman"/>
              <a:ea typeface="Times Roman"/>
              <a:cs typeface="Times Roman"/>
              <a:sym typeface="Times Roman"/>
            </a:endParaRPr>
          </a:p>
          <a:p>
            <a:pPr marL="635000" indent="-635000">
              <a:buSzPct val="100000"/>
              <a:buAutoNum type="arabicPeriod" startAt="1"/>
            </a:pPr>
            <a:r>
              <a:t>Handle variable-length sequences </a:t>
            </a:r>
          </a:p>
          <a:p>
            <a:pPr marL="635000" indent="-635000">
              <a:buSzPct val="100000"/>
              <a:buAutoNum type="arabicPeriod" startAt="1"/>
            </a:pPr>
            <a:r>
              <a:t>Track long-term dependencies </a:t>
            </a:r>
            <a:endParaRPr sz="1200">
              <a:latin typeface="Times Roman"/>
              <a:ea typeface="Times Roman"/>
              <a:cs typeface="Times Roman"/>
              <a:sym typeface="Times Roman"/>
            </a:endParaRPr>
          </a:p>
          <a:p>
            <a:pPr marL="635000" indent="-635000">
              <a:buSzPct val="100000"/>
              <a:buAutoNum type="arabicPeriod" startAt="1"/>
            </a:pPr>
            <a:r>
              <a:t>Maintain information about order </a:t>
            </a:r>
          </a:p>
          <a:p>
            <a:pPr marL="635000" indent="-635000">
              <a:buSzPct val="100000"/>
              <a:buAutoNum type="arabicPeriod" startAt="1"/>
            </a:pPr>
            <a:r>
              <a:t>Share parameters across the sequence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Deep forward neural networks"/>
          <p:cNvSpPr txBox="1"/>
          <p:nvPr>
            <p:ph type="title"/>
          </p:nvPr>
        </p:nvSpPr>
        <p:spPr>
          <a:prstGeom prst="rect">
            <a:avLst/>
          </a:prstGeom>
        </p:spPr>
        <p:txBody>
          <a:bodyPr/>
          <a:lstStyle>
            <a:lvl1pPr>
              <a:defRPr sz="6200"/>
            </a:lvl1pPr>
          </a:lstStyle>
          <a:p>
            <a:pPr/>
            <a:r>
              <a:t>Deep forward neural networks</a:t>
            </a:r>
          </a:p>
        </p:txBody>
      </p:sp>
      <p:sp>
        <p:nvSpPr>
          <p:cNvPr id="184" name="One to One…"/>
          <p:cNvSpPr txBox="1"/>
          <p:nvPr>
            <p:ph type="body" sz="half" idx="1"/>
          </p:nvPr>
        </p:nvSpPr>
        <p:spPr>
          <a:xfrm>
            <a:off x="5706717" y="2590800"/>
            <a:ext cx="6782975" cy="6286500"/>
          </a:xfrm>
          <a:prstGeom prst="rect">
            <a:avLst/>
          </a:prstGeom>
        </p:spPr>
        <p:txBody>
          <a:bodyPr/>
          <a:lstStyle/>
          <a:p>
            <a:pPr marL="0" indent="0" defTabSz="560831">
              <a:spcBef>
                <a:spcPts val="4000"/>
              </a:spcBef>
              <a:buSzTx/>
              <a:buNone/>
              <a:defRPr b="1" sz="3072"/>
            </a:pPr>
            <a:r>
              <a:t>One to One</a:t>
            </a:r>
          </a:p>
          <a:p>
            <a:pPr marL="426719" indent="-426719" defTabSz="560831">
              <a:spcBef>
                <a:spcPts val="4000"/>
              </a:spcBef>
              <a:defRPr sz="3072"/>
            </a:pPr>
            <a:r>
              <a:t>x is the input vectors, in blue</a:t>
            </a:r>
          </a:p>
          <a:p>
            <a:pPr marL="426719" indent="-426719" defTabSz="560831">
              <a:spcBef>
                <a:spcPts val="4000"/>
              </a:spcBef>
              <a:defRPr sz="3072"/>
            </a:pPr>
            <a:r>
              <a:t>ŷ is the output vectors, in purple</a:t>
            </a:r>
          </a:p>
          <a:p>
            <a:pPr marL="426719" indent="-426719" defTabSz="560831">
              <a:spcBef>
                <a:spcPts val="4000"/>
              </a:spcBef>
              <a:defRPr sz="3072"/>
            </a:pPr>
            <a:r>
              <a:t>Green vectors hold the hidden layer</a:t>
            </a:r>
          </a:p>
          <a:p>
            <a:pPr marL="426719" indent="-426719" defTabSz="560831">
              <a:spcBef>
                <a:spcPts val="4000"/>
              </a:spcBef>
              <a:defRPr sz="3072"/>
            </a:pPr>
            <a:r>
              <a:t>Assuming that each input is </a:t>
            </a:r>
            <a:r>
              <a:rPr b="1"/>
              <a:t>independent</a:t>
            </a:r>
            <a:r>
              <a:t>, that is, the output of each network depends only on the current input</a:t>
            </a:r>
          </a:p>
        </p:txBody>
      </p:sp>
      <p:grpSp>
        <p:nvGrpSpPr>
          <p:cNvPr id="187" name="Group"/>
          <p:cNvGrpSpPr/>
          <p:nvPr/>
        </p:nvGrpSpPr>
        <p:grpSpPr>
          <a:xfrm>
            <a:off x="2029621" y="2255019"/>
            <a:ext cx="2882901" cy="6709166"/>
            <a:chOff x="0" y="0"/>
            <a:chExt cx="2882900" cy="6709165"/>
          </a:xfrm>
        </p:grpSpPr>
        <p:pic>
          <p:nvPicPr>
            <p:cNvPr id="185" name="Image" descr="Image"/>
            <p:cNvPicPr>
              <a:picLocks noChangeAspect="1"/>
            </p:cNvPicPr>
            <p:nvPr/>
          </p:nvPicPr>
          <p:blipFill>
            <a:blip r:embed="rId3">
              <a:extLst/>
            </a:blip>
            <a:stretch>
              <a:fillRect/>
            </a:stretch>
          </p:blipFill>
          <p:spPr>
            <a:xfrm>
              <a:off x="0" y="0"/>
              <a:ext cx="2882900" cy="6096000"/>
            </a:xfrm>
            <a:prstGeom prst="rect">
              <a:avLst/>
            </a:prstGeom>
            <a:ln w="12700" cap="flat">
              <a:noFill/>
              <a:miter lim="400000"/>
            </a:ln>
            <a:effectLst/>
          </p:spPr>
        </p:pic>
        <p:sp>
          <p:nvSpPr>
            <p:cNvPr id="186" name="One to One"/>
            <p:cNvSpPr txBox="1"/>
            <p:nvPr/>
          </p:nvSpPr>
          <p:spPr>
            <a:xfrm>
              <a:off x="430903" y="6248106"/>
              <a:ext cx="1762964"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One to One</a:t>
              </a:r>
            </a:p>
          </p:txBody>
        </p:sp>
      </p:grpSp>
      <p:sp>
        <p:nvSpPr>
          <p:cNvPr id="188" name="input vectors"/>
          <p:cNvSpPr txBox="1"/>
          <p:nvPr/>
        </p:nvSpPr>
        <p:spPr>
          <a:xfrm>
            <a:off x="475078" y="7450570"/>
            <a:ext cx="2016862"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input vectors</a:t>
            </a:r>
          </a:p>
        </p:txBody>
      </p:sp>
      <p:sp>
        <p:nvSpPr>
          <p:cNvPr id="189" name="output vectors"/>
          <p:cNvSpPr txBox="1"/>
          <p:nvPr/>
        </p:nvSpPr>
        <p:spPr>
          <a:xfrm>
            <a:off x="367636" y="2941888"/>
            <a:ext cx="223174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output vectors</a:t>
            </a:r>
          </a:p>
        </p:txBody>
      </p:sp>
      <p:sp>
        <p:nvSpPr>
          <p:cNvPr id="190" name="Hidden Layer"/>
          <p:cNvSpPr txBox="1"/>
          <p:nvPr/>
        </p:nvSpPr>
        <p:spPr>
          <a:xfrm>
            <a:off x="463953" y="5196229"/>
            <a:ext cx="2039113"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Hidden Layer</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Recurrent neural networks"/>
          <p:cNvSpPr txBox="1"/>
          <p:nvPr>
            <p:ph type="title"/>
          </p:nvPr>
        </p:nvSpPr>
        <p:spPr>
          <a:prstGeom prst="rect">
            <a:avLst/>
          </a:prstGeom>
        </p:spPr>
        <p:txBody>
          <a:bodyPr/>
          <a:lstStyle>
            <a:lvl1pPr>
              <a:defRPr sz="6300"/>
            </a:lvl1pPr>
          </a:lstStyle>
          <a:p>
            <a:pPr/>
            <a:r>
              <a:t>Recurrent neural networks</a:t>
            </a:r>
          </a:p>
        </p:txBody>
      </p:sp>
      <p:grpSp>
        <p:nvGrpSpPr>
          <p:cNvPr id="197" name="Group"/>
          <p:cNvGrpSpPr/>
          <p:nvPr/>
        </p:nvGrpSpPr>
        <p:grpSpPr>
          <a:xfrm>
            <a:off x="911832" y="2973747"/>
            <a:ext cx="3981282" cy="5533306"/>
            <a:chOff x="0" y="0"/>
            <a:chExt cx="3981280" cy="5533304"/>
          </a:xfrm>
        </p:grpSpPr>
        <p:pic>
          <p:nvPicPr>
            <p:cNvPr id="195" name="Image" descr="Image"/>
            <p:cNvPicPr>
              <a:picLocks noChangeAspect="1"/>
            </p:cNvPicPr>
            <p:nvPr/>
          </p:nvPicPr>
          <p:blipFill>
            <a:blip r:embed="rId3">
              <a:extLst/>
            </a:blip>
            <a:stretch>
              <a:fillRect/>
            </a:stretch>
          </p:blipFill>
          <p:spPr>
            <a:xfrm>
              <a:off x="0" y="0"/>
              <a:ext cx="3981281" cy="4980045"/>
            </a:xfrm>
            <a:prstGeom prst="rect">
              <a:avLst/>
            </a:prstGeom>
            <a:ln w="12700" cap="flat">
              <a:noFill/>
              <a:miter lim="400000"/>
            </a:ln>
            <a:effectLst/>
          </p:spPr>
        </p:pic>
        <p:sp>
          <p:nvSpPr>
            <p:cNvPr id="196" name="Many to One"/>
            <p:cNvSpPr txBox="1"/>
            <p:nvPr/>
          </p:nvSpPr>
          <p:spPr>
            <a:xfrm>
              <a:off x="1154640" y="5140087"/>
              <a:ext cx="1672000" cy="3932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lvl1pPr>
            </a:lstStyle>
            <a:p>
              <a:pPr/>
              <a:r>
                <a:t>Many to One</a:t>
              </a:r>
            </a:p>
          </p:txBody>
        </p:sp>
      </p:grpSp>
      <p:sp>
        <p:nvSpPr>
          <p:cNvPr id="198" name="Many to One…"/>
          <p:cNvSpPr txBox="1"/>
          <p:nvPr>
            <p:ph type="body" sz="half" idx="1"/>
          </p:nvPr>
        </p:nvSpPr>
        <p:spPr>
          <a:xfrm>
            <a:off x="5228958" y="2597150"/>
            <a:ext cx="7535214" cy="6286500"/>
          </a:xfrm>
          <a:prstGeom prst="rect">
            <a:avLst/>
          </a:prstGeom>
        </p:spPr>
        <p:txBody>
          <a:bodyPr anchor="t"/>
          <a:lstStyle/>
          <a:p>
            <a:pPr marL="0" indent="0">
              <a:buSzTx/>
              <a:buNone/>
              <a:defRPr b="1"/>
            </a:pPr>
            <a:r>
              <a:t>Many to One</a:t>
            </a:r>
          </a:p>
          <a:p>
            <a:pPr marL="0" indent="0">
              <a:buSzTx/>
              <a:buNone/>
            </a:pPr>
            <a:r>
              <a:t>For example: </a:t>
            </a:r>
          </a:p>
          <a:p>
            <a:pPr marL="0" indent="0">
              <a:buSzTx/>
              <a:buNone/>
            </a:pPr>
            <a:r>
              <a:t>Input a sequence of words and predict the sentiment associated with it.</a:t>
            </a:r>
          </a:p>
          <a:p>
            <a:pPr marL="0" indent="0">
              <a:buSzTx/>
              <a:buNone/>
            </a:pPr>
            <a:r>
              <a:t>Input: the summer holiday begins, I am so happy.</a:t>
            </a:r>
          </a:p>
          <a:p>
            <a:pPr marL="0" indent="0">
              <a:buSzTx/>
              <a:buNone/>
            </a:pPr>
            <a:r>
              <a:t>Output: Happy.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Many to Many…"/>
          <p:cNvSpPr txBox="1"/>
          <p:nvPr>
            <p:ph type="body" sz="half" idx="1"/>
          </p:nvPr>
        </p:nvSpPr>
        <p:spPr>
          <a:xfrm>
            <a:off x="5881923" y="2590800"/>
            <a:ext cx="6170377" cy="6286500"/>
          </a:xfrm>
          <a:prstGeom prst="rect">
            <a:avLst/>
          </a:prstGeom>
        </p:spPr>
        <p:txBody>
          <a:bodyPr/>
          <a:lstStyle/>
          <a:p>
            <a:pPr marL="0" indent="0">
              <a:buSzTx/>
              <a:buNone/>
              <a:defRPr b="1"/>
            </a:pPr>
            <a:r>
              <a:t>Many to Many</a:t>
            </a:r>
          </a:p>
          <a:p>
            <a:pPr marL="0" indent="0">
              <a:buSzTx/>
              <a:buNone/>
            </a:pPr>
            <a:r>
              <a:t>For example: Q and A system.</a:t>
            </a:r>
          </a:p>
          <a:p>
            <a:pPr marL="0" indent="0">
              <a:buSzTx/>
              <a:buNone/>
            </a:pPr>
            <a:r>
              <a:t>Input: which city is the capital of China?</a:t>
            </a:r>
          </a:p>
          <a:p>
            <a:pPr marL="0" indent="0">
              <a:buSzTx/>
              <a:buNone/>
            </a:pPr>
            <a:r>
              <a:t>Output: the capital of China is Beijing.</a:t>
            </a:r>
          </a:p>
        </p:txBody>
      </p:sp>
      <p:grpSp>
        <p:nvGrpSpPr>
          <p:cNvPr id="205" name="Group"/>
          <p:cNvGrpSpPr/>
          <p:nvPr/>
        </p:nvGrpSpPr>
        <p:grpSpPr>
          <a:xfrm>
            <a:off x="1030310" y="2993133"/>
            <a:ext cx="3581731" cy="5221767"/>
            <a:chOff x="0" y="0"/>
            <a:chExt cx="3581730" cy="5221765"/>
          </a:xfrm>
        </p:grpSpPr>
        <p:pic>
          <p:nvPicPr>
            <p:cNvPr id="203" name="Image" descr="Image"/>
            <p:cNvPicPr>
              <a:picLocks noChangeAspect="1"/>
            </p:cNvPicPr>
            <p:nvPr/>
          </p:nvPicPr>
          <p:blipFill>
            <a:blip r:embed="rId3">
              <a:extLst/>
            </a:blip>
            <a:stretch>
              <a:fillRect/>
            </a:stretch>
          </p:blipFill>
          <p:spPr>
            <a:xfrm>
              <a:off x="0" y="0"/>
              <a:ext cx="3581731" cy="4771260"/>
            </a:xfrm>
            <a:prstGeom prst="rect">
              <a:avLst/>
            </a:prstGeom>
            <a:ln w="12700" cap="flat">
              <a:noFill/>
              <a:miter lim="400000"/>
            </a:ln>
            <a:effectLst/>
          </p:spPr>
        </p:pic>
        <p:sp>
          <p:nvSpPr>
            <p:cNvPr id="204" name="Many to Many"/>
            <p:cNvSpPr txBox="1"/>
            <p:nvPr/>
          </p:nvSpPr>
          <p:spPr>
            <a:xfrm>
              <a:off x="683565" y="4854595"/>
              <a:ext cx="2503054" cy="3671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lvl1pPr>
            </a:lstStyle>
            <a:p>
              <a:pPr/>
              <a:r>
                <a:t>Many to Many</a:t>
              </a:r>
            </a:p>
          </p:txBody>
        </p:sp>
      </p:grpSp>
      <p:sp>
        <p:nvSpPr>
          <p:cNvPr id="206" name="Recurrent neural networks"/>
          <p:cNvSpPr txBox="1"/>
          <p:nvPr>
            <p:ph type="title"/>
          </p:nvPr>
        </p:nvSpPr>
        <p:spPr>
          <a:prstGeom prst="rect">
            <a:avLst/>
          </a:prstGeom>
        </p:spPr>
        <p:txBody>
          <a:bodyPr/>
          <a:lstStyle>
            <a:lvl1pPr>
              <a:defRPr sz="6300"/>
            </a:lvl1pPr>
          </a:lstStyle>
          <a:p>
            <a:pPr/>
            <a:r>
              <a:t>Recurrent neural networks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Recurrent neural networks"/>
          <p:cNvSpPr txBox="1"/>
          <p:nvPr>
            <p:ph type="title"/>
          </p:nvPr>
        </p:nvSpPr>
        <p:spPr>
          <a:prstGeom prst="rect">
            <a:avLst/>
          </a:prstGeom>
        </p:spPr>
        <p:txBody>
          <a:bodyPr/>
          <a:lstStyle>
            <a:lvl1pPr>
              <a:defRPr sz="6300"/>
            </a:lvl1pPr>
          </a:lstStyle>
          <a:p>
            <a:pPr/>
            <a:r>
              <a:t>Recurrent neural networks</a:t>
            </a:r>
          </a:p>
        </p:txBody>
      </p:sp>
      <p:pic>
        <p:nvPicPr>
          <p:cNvPr id="211" name="Image" descr="Image"/>
          <p:cNvPicPr>
            <a:picLocks noChangeAspect="1"/>
          </p:cNvPicPr>
          <p:nvPr/>
        </p:nvPicPr>
        <p:blipFill>
          <a:blip r:embed="rId3">
            <a:extLst/>
          </a:blip>
          <a:stretch>
            <a:fillRect/>
          </a:stretch>
        </p:blipFill>
        <p:spPr>
          <a:xfrm>
            <a:off x="7434482" y="2960476"/>
            <a:ext cx="5067623" cy="5077330"/>
          </a:xfrm>
          <a:prstGeom prst="rect">
            <a:avLst/>
          </a:prstGeom>
          <a:ln w="12700">
            <a:miter lim="400000"/>
          </a:ln>
        </p:spPr>
      </p:pic>
      <p:pic>
        <p:nvPicPr>
          <p:cNvPr id="212" name="Image" descr="Image"/>
          <p:cNvPicPr>
            <a:picLocks noChangeAspect="1"/>
          </p:cNvPicPr>
          <p:nvPr/>
        </p:nvPicPr>
        <p:blipFill>
          <a:blip r:embed="rId4">
            <a:extLst/>
          </a:blip>
          <a:stretch>
            <a:fillRect/>
          </a:stretch>
        </p:blipFill>
        <p:spPr>
          <a:xfrm>
            <a:off x="193386" y="2960476"/>
            <a:ext cx="4375352" cy="5077330"/>
          </a:xfrm>
          <a:prstGeom prst="rect">
            <a:avLst/>
          </a:prstGeom>
          <a:ln w="12700">
            <a:miter lim="400000"/>
          </a:ln>
        </p:spPr>
      </p:pic>
      <p:sp>
        <p:nvSpPr>
          <p:cNvPr id="213" name="Line"/>
          <p:cNvSpPr/>
          <p:nvPr/>
        </p:nvSpPr>
        <p:spPr>
          <a:xfrm>
            <a:off x="5218453" y="5499140"/>
            <a:ext cx="1969775" cy="1"/>
          </a:xfrm>
          <a:prstGeom prst="line">
            <a:avLst/>
          </a:prstGeom>
          <a:ln w="381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4" name="Adding Loops"/>
          <p:cNvSpPr txBox="1"/>
          <p:nvPr/>
        </p:nvSpPr>
        <p:spPr>
          <a:xfrm>
            <a:off x="4873955" y="4388162"/>
            <a:ext cx="2658771" cy="572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Adding Loops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ecurrent neural networks"/>
          <p:cNvSpPr txBox="1"/>
          <p:nvPr>
            <p:ph type="title"/>
          </p:nvPr>
        </p:nvSpPr>
        <p:spPr>
          <a:prstGeom prst="rect">
            <a:avLst/>
          </a:prstGeom>
        </p:spPr>
        <p:txBody>
          <a:bodyPr/>
          <a:lstStyle>
            <a:lvl1pPr>
              <a:defRPr sz="6300"/>
            </a:lvl1pPr>
          </a:lstStyle>
          <a:p>
            <a:pPr/>
            <a:r>
              <a:t>Recurrent neural networks</a:t>
            </a:r>
          </a:p>
        </p:txBody>
      </p:sp>
      <p:pic>
        <p:nvPicPr>
          <p:cNvPr id="219" name="Image" descr="Image"/>
          <p:cNvPicPr>
            <a:picLocks noChangeAspect="1"/>
          </p:cNvPicPr>
          <p:nvPr/>
        </p:nvPicPr>
        <p:blipFill>
          <a:blip r:embed="rId3">
            <a:extLst/>
          </a:blip>
          <a:stretch>
            <a:fillRect/>
          </a:stretch>
        </p:blipFill>
        <p:spPr>
          <a:xfrm>
            <a:off x="589851" y="3195385"/>
            <a:ext cx="5067622" cy="5077330"/>
          </a:xfrm>
          <a:prstGeom prst="rect">
            <a:avLst/>
          </a:prstGeom>
          <a:ln w="12700">
            <a:miter lim="400000"/>
          </a:ln>
        </p:spPr>
      </p:pic>
      <p:sp>
        <p:nvSpPr>
          <p:cNvPr id="220" name="Recurrent cell…"/>
          <p:cNvSpPr txBox="1"/>
          <p:nvPr>
            <p:ph type="body" sz="quarter" idx="1"/>
          </p:nvPr>
        </p:nvSpPr>
        <p:spPr>
          <a:xfrm>
            <a:off x="6339043" y="5979208"/>
            <a:ext cx="6397233" cy="2882537"/>
          </a:xfrm>
          <a:prstGeom prst="rect">
            <a:avLst/>
          </a:prstGeom>
        </p:spPr>
        <p:txBody>
          <a:bodyPr/>
          <a:lstStyle/>
          <a:p>
            <a:pPr/>
            <a:r>
              <a:t>Recurrent cell</a:t>
            </a:r>
          </a:p>
          <a:p>
            <a:pPr/>
            <a:r>
              <a:t>   : hidden state at time t step </a:t>
            </a:r>
          </a:p>
        </p:txBody>
      </p:sp>
      <p:sp>
        <p:nvSpPr>
          <p:cNvPr id="221" name="Equation"/>
          <p:cNvSpPr txBox="1"/>
          <p:nvPr/>
        </p:nvSpPr>
        <p:spPr>
          <a:xfrm>
            <a:off x="6450398" y="3640422"/>
            <a:ext cx="4451912" cy="733247"/>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6100" i="1">
                          <a:solidFill>
                            <a:srgbClr val="000000"/>
                          </a:solidFill>
                          <a:latin typeface="Cambria Math" panose="02040503050406030204" pitchFamily="18" charset="0"/>
                        </a:rPr>
                        <m:t>h</m:t>
                      </m:r>
                    </m:e>
                    <m:sub>
                      <m:r>
                        <a:rPr xmlns:a="http://schemas.openxmlformats.org/drawingml/2006/main" sz="6100" i="1">
                          <a:solidFill>
                            <a:srgbClr val="000000"/>
                          </a:solidFill>
                          <a:latin typeface="Cambria Math" panose="02040503050406030204" pitchFamily="18" charset="0"/>
                        </a:rPr>
                        <m:t>t</m:t>
                      </m:r>
                    </m:sub>
                  </m:sSub>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f</m:t>
                      </m:r>
                    </m:e>
                    <m:sub>
                      <m:r>
                        <a:rPr xmlns:a="http://schemas.openxmlformats.org/drawingml/2006/main" sz="6100" i="1">
                          <a:solidFill>
                            <a:srgbClr val="000000"/>
                          </a:solidFill>
                          <a:latin typeface="Cambria Math" panose="02040503050406030204" pitchFamily="18" charset="0"/>
                        </a:rPr>
                        <m:t>w</m:t>
                      </m:r>
                    </m:sub>
                  </m:sSub>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h</m:t>
                      </m:r>
                    </m:e>
                    <m:sub>
                      <m:r>
                        <a:rPr xmlns:a="http://schemas.openxmlformats.org/drawingml/2006/main" sz="6100" i="1">
                          <a:solidFill>
                            <a:srgbClr val="000000"/>
                          </a:solidFill>
                          <a:latin typeface="Cambria Math" panose="02040503050406030204" pitchFamily="18" charset="0"/>
                        </a:rPr>
                        <m:t>t</m:t>
                      </m:r>
                      <m:r>
                        <a:rPr xmlns:a="http://schemas.openxmlformats.org/drawingml/2006/main" sz="6100" i="1">
                          <a:solidFill>
                            <a:srgbClr val="000000"/>
                          </a:solidFill>
                          <a:latin typeface="Cambria Math" panose="02040503050406030204" pitchFamily="18" charset="0"/>
                        </a:rPr>
                        <m:t>-</m:t>
                      </m:r>
                      <m:r>
                        <a:rPr xmlns:a="http://schemas.openxmlformats.org/drawingml/2006/main" sz="6100" i="1">
                          <a:solidFill>
                            <a:srgbClr val="000000"/>
                          </a:solidFill>
                          <a:latin typeface="Cambria Math" panose="02040503050406030204" pitchFamily="18" charset="0"/>
                        </a:rPr>
                        <m:t>1</m:t>
                      </m:r>
                    </m:sub>
                  </m:sSub>
                  <m:r>
                    <a:rPr xmlns:a="http://schemas.openxmlformats.org/drawingml/2006/main" sz="6100" i="1">
                      <a:solidFill>
                        <a:srgbClr val="000000"/>
                      </a:solidFill>
                      <a:latin typeface="Cambria Math" panose="02040503050406030204" pitchFamily="18" charset="0"/>
                    </a:rPr>
                    <m:t>,</m:t>
                  </m:r>
                  <m:sSub>
                    <m:e>
                      <m:r>
                        <a:rPr xmlns:a="http://schemas.openxmlformats.org/drawingml/2006/main" sz="6100" i="1">
                          <a:solidFill>
                            <a:srgbClr val="000000"/>
                          </a:solidFill>
                          <a:latin typeface="Cambria Math" panose="02040503050406030204" pitchFamily="18" charset="0"/>
                        </a:rPr>
                        <m:t>x</m:t>
                      </m:r>
                    </m:e>
                    <m:sub>
                      <m:r>
                        <a:rPr xmlns:a="http://schemas.openxmlformats.org/drawingml/2006/main" sz="6100" i="1">
                          <a:solidFill>
                            <a:srgbClr val="000000"/>
                          </a:solidFill>
                          <a:latin typeface="Cambria Math" panose="02040503050406030204" pitchFamily="18" charset="0"/>
                        </a:rPr>
                        <m:t>t</m:t>
                      </m:r>
                    </m:sub>
                  </m:sSub>
                  <m:r>
                    <a:rPr xmlns:a="http://schemas.openxmlformats.org/drawingml/2006/main" sz="6100" i="1">
                      <a:solidFill>
                        <a:srgbClr val="000000"/>
                      </a:solidFill>
                      <a:latin typeface="Cambria Math" panose="02040503050406030204" pitchFamily="18" charset="0"/>
                    </a:rPr>
                    <m:t>)</m:t>
                  </m:r>
                </m:oMath>
              </m:oMathPara>
            </a14:m>
            <a:endParaRPr sz="6100"/>
          </a:p>
        </p:txBody>
      </p:sp>
      <p:sp>
        <p:nvSpPr>
          <p:cNvPr id="222" name="Line"/>
          <p:cNvSpPr/>
          <p:nvPr/>
        </p:nvSpPr>
        <p:spPr>
          <a:xfrm>
            <a:off x="4598068" y="6452171"/>
            <a:ext cx="1613860" cy="442215"/>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3" name="Equation"/>
          <p:cNvSpPr txBox="1"/>
          <p:nvPr/>
        </p:nvSpPr>
        <p:spPr>
          <a:xfrm>
            <a:off x="6761518" y="7753627"/>
            <a:ext cx="333622" cy="47829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4000" i="1">
                          <a:solidFill>
                            <a:srgbClr val="000000"/>
                          </a:solidFill>
                          <a:latin typeface="Cambria Math" panose="02040503050406030204" pitchFamily="18" charset="0"/>
                        </a:rPr>
                        <m:t>h</m:t>
                      </m:r>
                    </m:e>
                    <m:sub>
                      <m:r>
                        <a:rPr xmlns:a="http://schemas.openxmlformats.org/drawingml/2006/main" sz="4000" i="1">
                          <a:solidFill>
                            <a:srgbClr val="000000"/>
                          </a:solidFill>
                          <a:latin typeface="Cambria Math" panose="02040503050406030204" pitchFamily="18" charset="0"/>
                        </a:rPr>
                        <m:t>t</m:t>
                      </m:r>
                    </m:sub>
                  </m:sSub>
                </m:oMath>
              </m:oMathPara>
            </a14:m>
            <a:endParaRPr sz="4000"/>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A. Context"/>
          <p:cNvSpPr txBox="1"/>
          <p:nvPr>
            <p:ph type="title"/>
          </p:nvPr>
        </p:nvSpPr>
        <p:spPr>
          <a:xfrm>
            <a:off x="1270000" y="3098800"/>
            <a:ext cx="10464800" cy="1618754"/>
          </a:xfrm>
          <a:prstGeom prst="rect">
            <a:avLst/>
          </a:prstGeom>
        </p:spPr>
        <p:txBody>
          <a:bodyPr/>
          <a:lstStyle/>
          <a:p>
            <a:pPr/>
            <a:r>
              <a:t>A. Context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Recurrent neural networks"/>
          <p:cNvSpPr txBox="1"/>
          <p:nvPr>
            <p:ph type="title"/>
          </p:nvPr>
        </p:nvSpPr>
        <p:spPr>
          <a:prstGeom prst="rect">
            <a:avLst/>
          </a:prstGeom>
        </p:spPr>
        <p:txBody>
          <a:bodyPr/>
          <a:lstStyle>
            <a:lvl1pPr>
              <a:defRPr sz="6300"/>
            </a:lvl1pPr>
          </a:lstStyle>
          <a:p>
            <a:pPr/>
            <a:r>
              <a:t>Recurrent neural networks</a:t>
            </a:r>
          </a:p>
        </p:txBody>
      </p:sp>
      <p:pic>
        <p:nvPicPr>
          <p:cNvPr id="228" name="Image" descr="Image"/>
          <p:cNvPicPr>
            <a:picLocks noChangeAspect="1"/>
          </p:cNvPicPr>
          <p:nvPr/>
        </p:nvPicPr>
        <p:blipFill>
          <a:blip r:embed="rId3">
            <a:extLst/>
          </a:blip>
          <a:stretch>
            <a:fillRect/>
          </a:stretch>
        </p:blipFill>
        <p:spPr>
          <a:xfrm>
            <a:off x="589851" y="3195385"/>
            <a:ext cx="5067622" cy="5077330"/>
          </a:xfrm>
          <a:prstGeom prst="rect">
            <a:avLst/>
          </a:prstGeom>
          <a:ln w="12700">
            <a:miter lim="400000"/>
          </a:ln>
        </p:spPr>
      </p:pic>
      <p:sp>
        <p:nvSpPr>
          <p:cNvPr id="229" name="is the “memory” of the network. It’s calculated based on the previous hidden state and the input at the current step."/>
          <p:cNvSpPr txBox="1"/>
          <p:nvPr>
            <p:ph type="body" sz="quarter" idx="1"/>
          </p:nvPr>
        </p:nvSpPr>
        <p:spPr>
          <a:xfrm>
            <a:off x="6090148" y="6399219"/>
            <a:ext cx="6463906" cy="2882537"/>
          </a:xfrm>
          <a:prstGeom prst="rect">
            <a:avLst/>
          </a:prstGeom>
        </p:spPr>
        <p:txBody>
          <a:bodyPr/>
          <a:lstStyle>
            <a:lvl1pPr marL="0" indent="0">
              <a:buSzTx/>
              <a:buNone/>
            </a:lvl1pPr>
          </a:lstStyle>
          <a:p>
            <a:pPr/>
            <a:r>
              <a:t>     is the “memory” of the network. It’s calculated based on the previous hidden state and the input at the current step.</a:t>
            </a:r>
          </a:p>
        </p:txBody>
      </p:sp>
      <p:pic>
        <p:nvPicPr>
          <p:cNvPr id="230" name="Image" descr="Image"/>
          <p:cNvPicPr>
            <a:picLocks noChangeAspect="1"/>
          </p:cNvPicPr>
          <p:nvPr/>
        </p:nvPicPr>
        <p:blipFill>
          <a:blip r:embed="rId4">
            <a:extLst/>
          </a:blip>
          <a:stretch>
            <a:fillRect/>
          </a:stretch>
        </p:blipFill>
        <p:spPr>
          <a:xfrm>
            <a:off x="5932728" y="3708817"/>
            <a:ext cx="6463906" cy="2335966"/>
          </a:xfrm>
          <a:prstGeom prst="rect">
            <a:avLst/>
          </a:prstGeom>
          <a:ln w="12700">
            <a:miter lim="400000"/>
          </a:ln>
        </p:spPr>
      </p:pic>
      <p:sp>
        <p:nvSpPr>
          <p:cNvPr id="231" name="Equation"/>
          <p:cNvSpPr txBox="1"/>
          <p:nvPr/>
        </p:nvSpPr>
        <p:spPr>
          <a:xfrm>
            <a:off x="6185947" y="6851380"/>
            <a:ext cx="333622" cy="478293"/>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4000" i="1">
                          <a:solidFill>
                            <a:srgbClr val="000000"/>
                          </a:solidFill>
                          <a:latin typeface="Cambria Math" panose="02040503050406030204" pitchFamily="18" charset="0"/>
                        </a:rPr>
                        <m:t>h</m:t>
                      </m:r>
                    </m:e>
                    <m:sub>
                      <m:r>
                        <a:rPr xmlns:a="http://schemas.openxmlformats.org/drawingml/2006/main" sz="4000" i="1">
                          <a:solidFill>
                            <a:srgbClr val="000000"/>
                          </a:solidFill>
                          <a:latin typeface="Cambria Math" panose="02040503050406030204" pitchFamily="18" charset="0"/>
                        </a:rPr>
                        <m:t>t</m:t>
                      </m:r>
                    </m:sub>
                  </m:sSub>
                </m:oMath>
              </m:oMathPara>
            </a14:m>
            <a:endParaRPr sz="4000"/>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Recurrent neural networks"/>
          <p:cNvSpPr txBox="1"/>
          <p:nvPr>
            <p:ph type="title"/>
          </p:nvPr>
        </p:nvSpPr>
        <p:spPr>
          <a:prstGeom prst="rect">
            <a:avLst/>
          </a:prstGeom>
        </p:spPr>
        <p:txBody>
          <a:bodyPr/>
          <a:lstStyle>
            <a:lvl1pPr>
              <a:defRPr sz="6300"/>
            </a:lvl1pPr>
          </a:lstStyle>
          <a:p>
            <a:pPr/>
            <a:r>
              <a:t>Recurrent neural networks</a:t>
            </a:r>
          </a:p>
        </p:txBody>
      </p:sp>
      <p:pic>
        <p:nvPicPr>
          <p:cNvPr id="236" name="Image" descr="Image"/>
          <p:cNvPicPr>
            <a:picLocks noChangeAspect="1"/>
          </p:cNvPicPr>
          <p:nvPr/>
        </p:nvPicPr>
        <p:blipFill>
          <a:blip r:embed="rId3">
            <a:extLst/>
          </a:blip>
          <a:stretch>
            <a:fillRect/>
          </a:stretch>
        </p:blipFill>
        <p:spPr>
          <a:xfrm>
            <a:off x="589851" y="3195385"/>
            <a:ext cx="5067622" cy="5077330"/>
          </a:xfrm>
          <a:prstGeom prst="rect">
            <a:avLst/>
          </a:prstGeom>
          <a:ln w="12700">
            <a:miter lim="400000"/>
          </a:ln>
        </p:spPr>
      </p:pic>
      <p:sp>
        <p:nvSpPr>
          <p:cNvPr id="237" name="The same function      and set of parameters W are used at every time step"/>
          <p:cNvSpPr txBox="1"/>
          <p:nvPr>
            <p:ph type="body" sz="quarter" idx="1"/>
          </p:nvPr>
        </p:nvSpPr>
        <p:spPr>
          <a:xfrm>
            <a:off x="6447935" y="5994764"/>
            <a:ext cx="5902359" cy="2882536"/>
          </a:xfrm>
          <a:prstGeom prst="rect">
            <a:avLst/>
          </a:prstGeom>
        </p:spPr>
        <p:txBody>
          <a:bodyPr/>
          <a:lstStyle>
            <a:lvl1pPr marL="0" indent="0">
              <a:buSzTx/>
              <a:buNone/>
            </a:lvl1pPr>
          </a:lstStyle>
          <a:p>
            <a:pPr/>
            <a:r>
              <a:t>The same function      and set of parameters W are used at every time step </a:t>
            </a:r>
          </a:p>
        </p:txBody>
      </p:sp>
      <p:pic>
        <p:nvPicPr>
          <p:cNvPr id="238" name="Image" descr="Image"/>
          <p:cNvPicPr>
            <a:picLocks noChangeAspect="1"/>
          </p:cNvPicPr>
          <p:nvPr/>
        </p:nvPicPr>
        <p:blipFill>
          <a:blip r:embed="rId4">
            <a:extLst/>
          </a:blip>
          <a:stretch>
            <a:fillRect/>
          </a:stretch>
        </p:blipFill>
        <p:spPr>
          <a:xfrm>
            <a:off x="5932728" y="3708817"/>
            <a:ext cx="6463906" cy="2335966"/>
          </a:xfrm>
          <a:prstGeom prst="rect">
            <a:avLst/>
          </a:prstGeom>
          <a:ln w="12700">
            <a:miter lim="400000"/>
          </a:ln>
        </p:spPr>
      </p:pic>
      <p:sp>
        <p:nvSpPr>
          <p:cNvPr id="239" name="Equation"/>
          <p:cNvSpPr txBox="1"/>
          <p:nvPr/>
        </p:nvSpPr>
        <p:spPr>
          <a:xfrm>
            <a:off x="9981606" y="6742488"/>
            <a:ext cx="432133" cy="478278"/>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4000" i="1">
                          <a:solidFill>
                            <a:srgbClr val="000000"/>
                          </a:solidFill>
                          <a:latin typeface="Cambria Math" panose="02040503050406030204" pitchFamily="18" charset="0"/>
                        </a:rPr>
                        <m:t>f</m:t>
                      </m:r>
                    </m:e>
                    <m:sub>
                      <m:r>
                        <a:rPr xmlns:a="http://schemas.openxmlformats.org/drawingml/2006/main" sz="4000" i="1">
                          <a:solidFill>
                            <a:srgbClr val="000000"/>
                          </a:solidFill>
                          <a:latin typeface="Cambria Math" panose="02040503050406030204" pitchFamily="18" charset="0"/>
                        </a:rPr>
                        <m:t>w</m:t>
                      </m:r>
                    </m:sub>
                  </m:sSub>
                </m:oMath>
              </m:oMathPara>
            </a14:m>
            <a:endParaRPr sz="4000"/>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Recurrent neural networks"/>
          <p:cNvSpPr txBox="1"/>
          <p:nvPr>
            <p:ph type="title"/>
          </p:nvPr>
        </p:nvSpPr>
        <p:spPr>
          <a:prstGeom prst="rect">
            <a:avLst/>
          </a:prstGeom>
        </p:spPr>
        <p:txBody>
          <a:bodyPr/>
          <a:lstStyle>
            <a:lvl1pPr>
              <a:defRPr sz="6300"/>
            </a:lvl1pPr>
          </a:lstStyle>
          <a:p>
            <a:pPr/>
            <a:r>
              <a:t>Recurrent neural networks</a:t>
            </a:r>
          </a:p>
        </p:txBody>
      </p:sp>
      <p:pic>
        <p:nvPicPr>
          <p:cNvPr id="244" name="Image" descr="Image"/>
          <p:cNvPicPr>
            <a:picLocks noChangeAspect="1"/>
          </p:cNvPicPr>
          <p:nvPr/>
        </p:nvPicPr>
        <p:blipFill>
          <a:blip r:embed="rId3">
            <a:extLst/>
          </a:blip>
          <a:stretch>
            <a:fillRect/>
          </a:stretch>
        </p:blipFill>
        <p:spPr>
          <a:xfrm>
            <a:off x="589851" y="3195385"/>
            <a:ext cx="5067622" cy="5077330"/>
          </a:xfrm>
          <a:prstGeom prst="rect">
            <a:avLst/>
          </a:prstGeom>
          <a:ln w="12700">
            <a:miter lim="400000"/>
          </a:ln>
        </p:spPr>
      </p:pic>
      <p:sp>
        <p:nvSpPr>
          <p:cNvPr id="245" name="Two weight matrices…"/>
          <p:cNvSpPr txBox="1"/>
          <p:nvPr>
            <p:ph type="body" sz="quarter" idx="1"/>
          </p:nvPr>
        </p:nvSpPr>
        <p:spPr>
          <a:xfrm>
            <a:off x="6113674" y="6181436"/>
            <a:ext cx="5902358" cy="2882536"/>
          </a:xfrm>
          <a:prstGeom prst="rect">
            <a:avLst/>
          </a:prstGeom>
        </p:spPr>
        <p:txBody>
          <a:bodyPr/>
          <a:lstStyle/>
          <a:p>
            <a:pPr marL="0" indent="0">
              <a:buSzTx/>
              <a:buNone/>
            </a:pPr>
            <a:r>
              <a:t>Two weight matrices</a:t>
            </a:r>
          </a:p>
          <a:p>
            <a:pPr/>
            <a:r>
              <a:t>Input vector </a:t>
            </a:r>
          </a:p>
          <a:p>
            <a:pPr/>
            <a:r>
              <a:t>Previous state </a:t>
            </a:r>
          </a:p>
        </p:txBody>
      </p:sp>
      <p:pic>
        <p:nvPicPr>
          <p:cNvPr id="246" name="Image" descr="Image"/>
          <p:cNvPicPr>
            <a:picLocks noChangeAspect="1"/>
          </p:cNvPicPr>
          <p:nvPr/>
        </p:nvPicPr>
        <p:blipFill>
          <a:blip r:embed="rId4">
            <a:extLst/>
          </a:blip>
          <a:stretch>
            <a:fillRect/>
          </a:stretch>
        </p:blipFill>
        <p:spPr>
          <a:xfrm>
            <a:off x="5830697" y="4864833"/>
            <a:ext cx="6250528" cy="867299"/>
          </a:xfrm>
          <a:prstGeom prst="rect">
            <a:avLst/>
          </a:prstGeom>
          <a:ln w="12700">
            <a:miter lim="400000"/>
          </a:ln>
        </p:spPr>
      </p:pic>
      <p:sp>
        <p:nvSpPr>
          <p:cNvPr id="247" name="Equation"/>
          <p:cNvSpPr txBox="1"/>
          <p:nvPr/>
        </p:nvSpPr>
        <p:spPr>
          <a:xfrm>
            <a:off x="9048247" y="7541270"/>
            <a:ext cx="353183" cy="382009"/>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4300" i="1">
                          <a:solidFill>
                            <a:srgbClr val="000000"/>
                          </a:solidFill>
                          <a:latin typeface="Cambria Math" panose="02040503050406030204" pitchFamily="18" charset="0"/>
                        </a:rPr>
                        <m:t>x</m:t>
                      </m:r>
                    </m:e>
                    <m:sub>
                      <m:r>
                        <a:rPr xmlns:a="http://schemas.openxmlformats.org/drawingml/2006/main" sz="4300" i="1">
                          <a:solidFill>
                            <a:srgbClr val="000000"/>
                          </a:solidFill>
                          <a:latin typeface="Cambria Math" panose="02040503050406030204" pitchFamily="18" charset="0"/>
                        </a:rPr>
                        <m:t>t</m:t>
                      </m:r>
                    </m:sub>
                  </m:sSub>
                </m:oMath>
              </m:oMathPara>
            </a14:m>
            <a:endParaRPr sz="4300"/>
          </a:p>
        </p:txBody>
      </p:sp>
      <p:sp>
        <p:nvSpPr>
          <p:cNvPr id="248" name="Equation"/>
          <p:cNvSpPr txBox="1"/>
          <p:nvPr/>
        </p:nvSpPr>
        <p:spPr>
          <a:xfrm>
            <a:off x="9501923" y="8469159"/>
            <a:ext cx="680488" cy="454378"/>
          </a:xfrm>
          <a:prstGeom prst="rect">
            <a:avLst/>
          </a:prstGeom>
          <a:ln w="12700">
            <a:miter lim="400000"/>
          </a:ln>
        </p:spPr>
        <p:txBody>
          <a:bodyPr wrap="none" lIns="0" tIns="0" rIns="0" bIns="0">
            <a:spAutoFit/>
          </a:bodyPr>
          <a:lstStyle/>
          <a:p>
            <a:pPr algn="l" defTabSz="914400" latinLnBrk="1">
              <a:defRPr b="0" sz="1800"/>
            </a:pPr>
            <a14:m>
              <m:oMathPara>
                <m:oMathParaPr>
                  <m:jc m:val="centerGroup"/>
                </m:oMathParaPr>
                <m:oMath>
                  <m:sSub>
                    <m:e>
                      <m:r>
                        <a:rPr xmlns:a="http://schemas.openxmlformats.org/drawingml/2006/main" sz="3800" i="1">
                          <a:solidFill>
                            <a:srgbClr val="000000"/>
                          </a:solidFill>
                          <a:latin typeface="Cambria Math" panose="02040503050406030204" pitchFamily="18" charset="0"/>
                        </a:rPr>
                        <m:t>h</m:t>
                      </m:r>
                    </m:e>
                    <m:sub>
                      <m:r>
                        <a:rPr xmlns:a="http://schemas.openxmlformats.org/drawingml/2006/main" sz="3800" i="1">
                          <a:solidFill>
                            <a:srgbClr val="000000"/>
                          </a:solidFill>
                          <a:latin typeface="Cambria Math" panose="02040503050406030204" pitchFamily="18" charset="0"/>
                        </a:rPr>
                        <m:t>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sub>
                  </m:sSub>
                </m:oMath>
              </m:oMathPara>
            </a14:m>
            <a:endParaRPr sz="3800"/>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Recurrent neural networks"/>
          <p:cNvSpPr txBox="1"/>
          <p:nvPr>
            <p:ph type="title"/>
          </p:nvPr>
        </p:nvSpPr>
        <p:spPr>
          <a:prstGeom prst="rect">
            <a:avLst/>
          </a:prstGeom>
        </p:spPr>
        <p:txBody>
          <a:bodyPr/>
          <a:lstStyle>
            <a:lvl1pPr>
              <a:defRPr sz="6300"/>
            </a:lvl1pPr>
          </a:lstStyle>
          <a:p>
            <a:pPr/>
            <a:r>
              <a:t>Recurrent neural networks</a:t>
            </a:r>
          </a:p>
        </p:txBody>
      </p:sp>
      <p:pic>
        <p:nvPicPr>
          <p:cNvPr id="253" name="Image" descr="Image"/>
          <p:cNvPicPr>
            <a:picLocks noChangeAspect="1"/>
          </p:cNvPicPr>
          <p:nvPr/>
        </p:nvPicPr>
        <p:blipFill>
          <a:blip r:embed="rId3">
            <a:extLst/>
          </a:blip>
          <a:stretch>
            <a:fillRect/>
          </a:stretch>
        </p:blipFill>
        <p:spPr>
          <a:xfrm>
            <a:off x="589851" y="3195385"/>
            <a:ext cx="5067622" cy="5077330"/>
          </a:xfrm>
          <a:prstGeom prst="rect">
            <a:avLst/>
          </a:prstGeom>
          <a:ln w="12700">
            <a:miter lim="400000"/>
          </a:ln>
        </p:spPr>
      </p:pic>
      <p:pic>
        <p:nvPicPr>
          <p:cNvPr id="254" name="Image" descr="Image"/>
          <p:cNvPicPr>
            <a:picLocks noChangeAspect="1"/>
          </p:cNvPicPr>
          <p:nvPr/>
        </p:nvPicPr>
        <p:blipFill>
          <a:blip r:embed="rId4">
            <a:extLst/>
          </a:blip>
          <a:stretch>
            <a:fillRect/>
          </a:stretch>
        </p:blipFill>
        <p:spPr>
          <a:xfrm>
            <a:off x="5830697" y="5411658"/>
            <a:ext cx="6250528" cy="867299"/>
          </a:xfrm>
          <a:prstGeom prst="rect">
            <a:avLst/>
          </a:prstGeom>
          <a:ln w="12700">
            <a:miter lim="400000"/>
          </a:ln>
        </p:spPr>
      </p:pic>
      <p:pic>
        <p:nvPicPr>
          <p:cNvPr id="255" name="Image" descr="Image"/>
          <p:cNvPicPr>
            <a:picLocks noChangeAspect="1"/>
          </p:cNvPicPr>
          <p:nvPr/>
        </p:nvPicPr>
        <p:blipFill>
          <a:blip r:embed="rId5">
            <a:extLst/>
          </a:blip>
          <a:stretch>
            <a:fillRect/>
          </a:stretch>
        </p:blipFill>
        <p:spPr>
          <a:xfrm>
            <a:off x="5985771" y="3601179"/>
            <a:ext cx="2184401" cy="62230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Image" descr="Image"/>
          <p:cNvPicPr>
            <a:picLocks noChangeAspect="1"/>
          </p:cNvPicPr>
          <p:nvPr/>
        </p:nvPicPr>
        <p:blipFill>
          <a:blip r:embed="rId3">
            <a:extLst/>
          </a:blip>
          <a:stretch>
            <a:fillRect/>
          </a:stretch>
        </p:blipFill>
        <p:spPr>
          <a:xfrm>
            <a:off x="319140" y="3147004"/>
            <a:ext cx="12366520" cy="3459592"/>
          </a:xfrm>
          <a:prstGeom prst="rect">
            <a:avLst/>
          </a:prstGeom>
          <a:ln w="12700">
            <a:miter lim="400000"/>
          </a:ln>
        </p:spPr>
      </p:pic>
      <p:sp>
        <p:nvSpPr>
          <p:cNvPr id="260" name="x0, x1, x2 … xt are the inputs…"/>
          <p:cNvSpPr txBox="1"/>
          <p:nvPr/>
        </p:nvSpPr>
        <p:spPr>
          <a:xfrm>
            <a:off x="3518203" y="7507257"/>
            <a:ext cx="5436516" cy="1588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b="0" sz="3200"/>
            </a:pPr>
            <a:r>
              <a:t>x0, x1, x2 … xt are the inputs</a:t>
            </a:r>
          </a:p>
          <a:p>
            <a:pPr algn="l">
              <a:spcBef>
                <a:spcPts val="4200"/>
              </a:spcBef>
              <a:defRPr b="0" sz="3200"/>
            </a:pPr>
            <a:r>
              <a:t>W_xh is the weight of inputs</a:t>
            </a:r>
          </a:p>
        </p:txBody>
      </p:sp>
      <p:sp>
        <p:nvSpPr>
          <p:cNvPr id="261" name="RNNs: computational graph across time"/>
          <p:cNvSpPr txBox="1"/>
          <p:nvPr>
            <p:ph type="title"/>
          </p:nvPr>
        </p:nvSpPr>
        <p:spPr>
          <a:prstGeom prst="rect">
            <a:avLst/>
          </a:prstGeom>
        </p:spPr>
        <p:txBody>
          <a:bodyPr/>
          <a:lstStyle>
            <a:lvl1pPr>
              <a:defRPr sz="4600"/>
            </a:lvl1pPr>
          </a:lstStyle>
          <a:p>
            <a:pPr/>
            <a:r>
              <a:t>RNNs: computational graph across time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W_hh is the weight of hidden state cell."/>
          <p:cNvSpPr txBox="1"/>
          <p:nvPr/>
        </p:nvSpPr>
        <p:spPr>
          <a:xfrm>
            <a:off x="3393756" y="8015257"/>
            <a:ext cx="7227520"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W_hh is the weight of hidden state cell.</a:t>
            </a:r>
          </a:p>
        </p:txBody>
      </p:sp>
      <p:pic>
        <p:nvPicPr>
          <p:cNvPr id="266" name="Image" descr="Image"/>
          <p:cNvPicPr>
            <a:picLocks noChangeAspect="1"/>
          </p:cNvPicPr>
          <p:nvPr/>
        </p:nvPicPr>
        <p:blipFill>
          <a:blip r:embed="rId3">
            <a:extLst/>
          </a:blip>
          <a:stretch>
            <a:fillRect/>
          </a:stretch>
        </p:blipFill>
        <p:spPr>
          <a:xfrm>
            <a:off x="689142" y="2904924"/>
            <a:ext cx="11626516" cy="3705953"/>
          </a:xfrm>
          <a:prstGeom prst="rect">
            <a:avLst/>
          </a:prstGeom>
          <a:ln w="12700">
            <a:miter lim="400000"/>
          </a:ln>
        </p:spPr>
      </p:pic>
      <p:sp>
        <p:nvSpPr>
          <p:cNvPr id="267" name="RNNs: computational graph across time"/>
          <p:cNvSpPr txBox="1"/>
          <p:nvPr>
            <p:ph type="title"/>
          </p:nvPr>
        </p:nvSpPr>
        <p:spPr>
          <a:prstGeom prst="rect">
            <a:avLst/>
          </a:prstGeom>
        </p:spPr>
        <p:txBody>
          <a:bodyPr/>
          <a:lstStyle>
            <a:lvl1pPr>
              <a:defRPr sz="4600"/>
            </a:lvl1pPr>
          </a:lstStyle>
          <a:p>
            <a:pPr/>
            <a:r>
              <a:t>RNNs: computational graph across time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W_hy is the weight of outputs."/>
          <p:cNvSpPr txBox="1"/>
          <p:nvPr/>
        </p:nvSpPr>
        <p:spPr>
          <a:xfrm>
            <a:off x="3697782" y="7966570"/>
            <a:ext cx="5609236"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W_hy is the weight of outputs.</a:t>
            </a:r>
          </a:p>
        </p:txBody>
      </p:sp>
      <p:pic>
        <p:nvPicPr>
          <p:cNvPr id="272" name="Image" descr="Image"/>
          <p:cNvPicPr>
            <a:picLocks noChangeAspect="1"/>
          </p:cNvPicPr>
          <p:nvPr/>
        </p:nvPicPr>
        <p:blipFill>
          <a:blip r:embed="rId3">
            <a:extLst/>
          </a:blip>
          <a:stretch>
            <a:fillRect/>
          </a:stretch>
        </p:blipFill>
        <p:spPr>
          <a:xfrm>
            <a:off x="678570" y="2717997"/>
            <a:ext cx="12022891" cy="3861257"/>
          </a:xfrm>
          <a:prstGeom prst="rect">
            <a:avLst/>
          </a:prstGeom>
          <a:ln w="12700">
            <a:miter lim="400000"/>
          </a:ln>
        </p:spPr>
      </p:pic>
      <p:sp>
        <p:nvSpPr>
          <p:cNvPr id="273" name="RNNs: computational graph across time"/>
          <p:cNvSpPr txBox="1"/>
          <p:nvPr>
            <p:ph type="title"/>
          </p:nvPr>
        </p:nvSpPr>
        <p:spPr>
          <a:prstGeom prst="rect">
            <a:avLst/>
          </a:prstGeom>
        </p:spPr>
        <p:txBody>
          <a:bodyPr/>
          <a:lstStyle>
            <a:lvl1pPr>
              <a:defRPr sz="4600"/>
            </a:lvl1pPr>
          </a:lstStyle>
          <a:p>
            <a:pPr/>
            <a:r>
              <a:t>RNNs: computational graph across time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Recurrent neural networks"/>
          <p:cNvSpPr txBox="1"/>
          <p:nvPr>
            <p:ph type="title"/>
          </p:nvPr>
        </p:nvSpPr>
        <p:spPr>
          <a:prstGeom prst="rect">
            <a:avLst/>
          </a:prstGeom>
        </p:spPr>
        <p:txBody>
          <a:bodyPr/>
          <a:lstStyle>
            <a:lvl1pPr>
              <a:defRPr sz="6300"/>
            </a:lvl1pPr>
          </a:lstStyle>
          <a:p>
            <a:pPr/>
            <a:r>
              <a:t>Recurrent neural networks</a:t>
            </a:r>
          </a:p>
        </p:txBody>
      </p:sp>
      <p:sp>
        <p:nvSpPr>
          <p:cNvPr id="278" name="RNNs are called recurrent because they perform the same task for every element of a sequence, with the output being depended on the previous computations.…"/>
          <p:cNvSpPr txBox="1"/>
          <p:nvPr>
            <p:ph type="body" idx="1"/>
          </p:nvPr>
        </p:nvSpPr>
        <p:spPr>
          <a:prstGeom prst="rect">
            <a:avLst/>
          </a:prstGeom>
        </p:spPr>
        <p:txBody>
          <a:bodyPr/>
          <a:lstStyle/>
          <a:p>
            <a:pPr marL="426719" indent="-426719" defTabSz="560831">
              <a:spcBef>
                <a:spcPts val="4000"/>
              </a:spcBef>
              <a:defRPr sz="3072"/>
            </a:pPr>
            <a:r>
              <a:t>RNNs are called recurrent because they perform the same task for every element of a sequence, with the output being depended on the previous computations.</a:t>
            </a:r>
          </a:p>
          <a:p>
            <a:pPr marL="426719" indent="-426719" defTabSz="560831">
              <a:spcBef>
                <a:spcPts val="4000"/>
              </a:spcBef>
              <a:defRPr sz="3072"/>
            </a:pPr>
            <a:r>
              <a:t>With hidden state cell, they have a “memory” which captures information about what has been calculated so far.</a:t>
            </a:r>
          </a:p>
          <a:p>
            <a:pPr marL="426719" indent="-426719" defTabSz="560831">
              <a:spcBef>
                <a:spcPts val="4000"/>
              </a:spcBef>
              <a:defRPr sz="3072"/>
            </a:pPr>
            <a:r>
              <a:t>Unlike a traditional deep neural network, which uses different parameters at each layer, a RNN shares the same parameters (W_hh, W_xh, W_hy) across all steps. This means we are performing the same task at each step, just with different inputs. This greatly reduces the total number of parameters we need to learn.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he Problems Of RNNs"/>
          <p:cNvSpPr txBox="1"/>
          <p:nvPr>
            <p:ph type="title"/>
          </p:nvPr>
        </p:nvSpPr>
        <p:spPr>
          <a:prstGeom prst="rect">
            <a:avLst/>
          </a:prstGeom>
        </p:spPr>
        <p:txBody>
          <a:bodyPr/>
          <a:lstStyle/>
          <a:p>
            <a:pPr/>
            <a:r>
              <a:t>The Problems Of RNNs</a:t>
            </a:r>
          </a:p>
        </p:txBody>
      </p:sp>
      <p:sp>
        <p:nvSpPr>
          <p:cNvPr id="283" name="RNNs can learn to use the past information when the gap between the relevant information and the place that it’s needed is small.…"/>
          <p:cNvSpPr txBox="1"/>
          <p:nvPr>
            <p:ph type="body" idx="1"/>
          </p:nvPr>
        </p:nvSpPr>
        <p:spPr>
          <a:xfrm>
            <a:off x="952500" y="2392374"/>
            <a:ext cx="11099800" cy="6286501"/>
          </a:xfrm>
          <a:prstGeom prst="rect">
            <a:avLst/>
          </a:prstGeom>
        </p:spPr>
        <p:txBody>
          <a:bodyPr anchor="t"/>
          <a:lstStyle/>
          <a:p>
            <a:pPr marL="0" indent="0">
              <a:buSzTx/>
              <a:buNone/>
            </a:pPr>
          </a:p>
          <a:p>
            <a:pPr/>
            <a:r>
              <a:t>RNNs can learn to use the past information when the gap between the relevant information and the place that it’s needed is small.</a:t>
            </a:r>
          </a:p>
          <a:p>
            <a:pPr/>
            <a:r>
              <a:t>But when the gap between the relevant information is large, RNNs are unable to learn to connect the relevant information!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C. Long Short Term Memory Networks"/>
          <p:cNvSpPr txBox="1"/>
          <p:nvPr>
            <p:ph type="title"/>
          </p:nvPr>
        </p:nvSpPr>
        <p:spPr>
          <a:xfrm>
            <a:off x="1270000" y="3098800"/>
            <a:ext cx="10464800" cy="3001582"/>
          </a:xfrm>
          <a:prstGeom prst="rect">
            <a:avLst/>
          </a:prstGeom>
        </p:spPr>
        <p:txBody>
          <a:bodyPr/>
          <a:lstStyle/>
          <a:p>
            <a:pPr/>
            <a:r>
              <a:t>C. Long Short Term Memory Networks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Context"/>
          <p:cNvSpPr txBox="1"/>
          <p:nvPr>
            <p:ph type="title"/>
          </p:nvPr>
        </p:nvSpPr>
        <p:spPr>
          <a:prstGeom prst="rect">
            <a:avLst/>
          </a:prstGeom>
        </p:spPr>
        <p:txBody>
          <a:bodyPr/>
          <a:lstStyle/>
          <a:p>
            <a:pPr/>
            <a:r>
              <a:t>Context</a:t>
            </a:r>
          </a:p>
        </p:txBody>
      </p:sp>
      <p:sp>
        <p:nvSpPr>
          <p:cNvPr id="135" name="We have seen how news anchors “initialize” a story by providing contextual information…"/>
          <p:cNvSpPr txBox="1"/>
          <p:nvPr>
            <p:ph type="body" idx="1"/>
          </p:nvPr>
        </p:nvSpPr>
        <p:spPr>
          <a:prstGeom prst="rect">
            <a:avLst/>
          </a:prstGeom>
        </p:spPr>
        <p:txBody>
          <a:bodyPr/>
          <a:lstStyle/>
          <a:p>
            <a:pPr/>
            <a:r>
              <a:t>We have seen how news anchors “initialize” a story by providing contextual information</a:t>
            </a:r>
          </a:p>
          <a:p>
            <a:pPr/>
            <a:r>
              <a:t>This initialization activates the specific knowledge structures needed to understand the story</a:t>
            </a:r>
          </a:p>
          <a:p>
            <a:pPr/>
            <a:r>
              <a:t>The activated knowledge structures are organized into a narrative structure: an agent, a goal, obstacles to reaching that goal, and strategies to overcome the obstacles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Long Short Term Memory networks (LSTMs) are a special kind of RNN, are a special kind of RNN, capable of learning long-term dependencies"/>
          <p:cNvSpPr txBox="1"/>
          <p:nvPr>
            <p:ph type="body" sz="half" idx="1"/>
          </p:nvPr>
        </p:nvSpPr>
        <p:spPr>
          <a:xfrm>
            <a:off x="824373" y="2775459"/>
            <a:ext cx="11099801" cy="3260920"/>
          </a:xfrm>
          <a:prstGeom prst="rect">
            <a:avLst/>
          </a:prstGeom>
        </p:spPr>
        <p:txBody>
          <a:bodyPr/>
          <a:lstStyle/>
          <a:p>
            <a:pPr marL="0" indent="0">
              <a:buSzTx/>
              <a:buNone/>
            </a:pPr>
            <a:r>
              <a:t>Long Short Term Memory networks (LSTMs) are a special kind of RNN, are a special kind of RNN, capable of learning </a:t>
            </a:r>
            <a:r>
              <a:rPr b="1"/>
              <a:t>long-term dependencies</a:t>
            </a:r>
          </a:p>
        </p:txBody>
      </p:sp>
      <p:sp>
        <p:nvSpPr>
          <p:cNvPr id="290" name="LSTM networks"/>
          <p:cNvSpPr txBox="1"/>
          <p:nvPr/>
        </p:nvSpPr>
        <p:spPr>
          <a:xfrm>
            <a:off x="824373" y="254000"/>
            <a:ext cx="1109980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latin typeface="+mn-lt"/>
                <a:ea typeface="+mn-ea"/>
                <a:cs typeface="+mn-cs"/>
                <a:sym typeface="Helvetica Neue Medium"/>
              </a:defRPr>
            </a:lvl1pPr>
          </a:lstStyle>
          <a:p>
            <a:pPr/>
            <a:r>
              <a:t>LSTM networks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Image" descr="Image"/>
          <p:cNvPicPr>
            <a:picLocks noChangeAspect="1"/>
          </p:cNvPicPr>
          <p:nvPr/>
        </p:nvPicPr>
        <p:blipFill>
          <a:blip r:embed="rId3">
            <a:extLst/>
          </a:blip>
          <a:stretch>
            <a:fillRect/>
          </a:stretch>
        </p:blipFill>
        <p:spPr>
          <a:xfrm>
            <a:off x="1813440" y="4271293"/>
            <a:ext cx="9944101" cy="4038601"/>
          </a:xfrm>
          <a:prstGeom prst="rect">
            <a:avLst/>
          </a:prstGeom>
          <a:ln w="12700">
            <a:miter lim="400000"/>
          </a:ln>
        </p:spPr>
      </p:pic>
      <p:sp>
        <p:nvSpPr>
          <p:cNvPr id="293" name="In standard RNNs, this repeating module will have a very simple structure, such as a single tanh layer."/>
          <p:cNvSpPr txBox="1"/>
          <p:nvPr>
            <p:ph type="body" sz="quarter" idx="1"/>
          </p:nvPr>
        </p:nvSpPr>
        <p:spPr>
          <a:xfrm>
            <a:off x="1069191" y="2077456"/>
            <a:ext cx="11099801" cy="1814077"/>
          </a:xfrm>
          <a:prstGeom prst="rect">
            <a:avLst/>
          </a:prstGeom>
        </p:spPr>
        <p:txBody>
          <a:bodyPr/>
          <a:lstStyle>
            <a:lvl1pPr marL="0" indent="0">
              <a:buSzTx/>
              <a:buNone/>
            </a:lvl1pPr>
          </a:lstStyle>
          <a:p>
            <a:pPr/>
            <a:r>
              <a:t>In standard RNNs, this repeating module will have a very simple structure, such as a single tanh layer.</a:t>
            </a:r>
          </a:p>
        </p:txBody>
      </p:sp>
      <p:sp>
        <p:nvSpPr>
          <p:cNvPr id="294" name="Standard RNNs VS LSTMs"/>
          <p:cNvSpPr txBox="1"/>
          <p:nvPr/>
        </p:nvSpPr>
        <p:spPr>
          <a:xfrm>
            <a:off x="792342" y="254000"/>
            <a:ext cx="1109980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4095">
              <a:defRPr b="0" sz="7040">
                <a:latin typeface="+mn-lt"/>
                <a:ea typeface="+mn-ea"/>
                <a:cs typeface="+mn-cs"/>
                <a:sym typeface="Helvetica Neue Medium"/>
              </a:defRPr>
            </a:lvl1pPr>
          </a:lstStyle>
          <a:p>
            <a:pPr/>
            <a:r>
              <a:t>Standard RNNs VS LSTMs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In LSTMs, the repeating module  has four neural network layers, instead of one, interacting in a very special way."/>
          <p:cNvSpPr txBox="1"/>
          <p:nvPr>
            <p:ph type="body" sz="half" idx="1"/>
          </p:nvPr>
        </p:nvSpPr>
        <p:spPr>
          <a:xfrm>
            <a:off x="952500" y="2110327"/>
            <a:ext cx="11099800" cy="2297106"/>
          </a:xfrm>
          <a:prstGeom prst="rect">
            <a:avLst/>
          </a:prstGeom>
        </p:spPr>
        <p:txBody>
          <a:bodyPr/>
          <a:lstStyle/>
          <a:p>
            <a:pPr/>
            <a:r>
              <a:t>In LSTMs, the repeating module  has four neural network layers, instead of one, interacting in a very special way.</a:t>
            </a:r>
          </a:p>
        </p:txBody>
      </p:sp>
      <p:sp>
        <p:nvSpPr>
          <p:cNvPr id="299" name="Standard RNNs VS LSTMs"/>
          <p:cNvSpPr txBox="1"/>
          <p:nvPr/>
        </p:nvSpPr>
        <p:spPr>
          <a:xfrm>
            <a:off x="792342" y="254000"/>
            <a:ext cx="1109980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4095">
              <a:defRPr b="0" sz="7040">
                <a:latin typeface="+mn-lt"/>
                <a:ea typeface="+mn-ea"/>
                <a:cs typeface="+mn-cs"/>
                <a:sym typeface="Helvetica Neue Medium"/>
              </a:defRPr>
            </a:lvl1pPr>
          </a:lstStyle>
          <a:p>
            <a:pPr/>
            <a:r>
              <a:t>Standard RNNs VS LSTMs</a:t>
            </a:r>
          </a:p>
        </p:txBody>
      </p:sp>
      <p:pic>
        <p:nvPicPr>
          <p:cNvPr id="300" name="Image" descr="Image"/>
          <p:cNvPicPr>
            <a:picLocks noChangeAspect="1"/>
          </p:cNvPicPr>
          <p:nvPr/>
        </p:nvPicPr>
        <p:blipFill>
          <a:blip r:embed="rId3">
            <a:extLst/>
          </a:blip>
          <a:stretch>
            <a:fillRect/>
          </a:stretch>
        </p:blipFill>
        <p:spPr>
          <a:xfrm>
            <a:off x="2120594" y="4200620"/>
            <a:ext cx="9613901" cy="38862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ymbols of LSTMs"/>
          <p:cNvSpPr txBox="1"/>
          <p:nvPr>
            <p:ph type="title"/>
          </p:nvPr>
        </p:nvSpPr>
        <p:spPr>
          <a:xfrm>
            <a:off x="808358" y="254000"/>
            <a:ext cx="11099801" cy="2159000"/>
          </a:xfrm>
          <a:prstGeom prst="rect">
            <a:avLst/>
          </a:prstGeom>
        </p:spPr>
        <p:txBody>
          <a:bodyPr/>
          <a:lstStyle/>
          <a:p>
            <a:pPr/>
            <a:r>
              <a:t>Symbols of LSTMs</a:t>
            </a:r>
          </a:p>
        </p:txBody>
      </p:sp>
      <p:pic>
        <p:nvPicPr>
          <p:cNvPr id="305" name="Image" descr="Image"/>
          <p:cNvPicPr>
            <a:picLocks noChangeAspect="1"/>
          </p:cNvPicPr>
          <p:nvPr/>
        </p:nvPicPr>
        <p:blipFill>
          <a:blip r:embed="rId2">
            <a:extLst/>
          </a:blip>
          <a:stretch>
            <a:fillRect/>
          </a:stretch>
        </p:blipFill>
        <p:spPr>
          <a:xfrm>
            <a:off x="384927" y="6698905"/>
            <a:ext cx="6810438" cy="1548945"/>
          </a:xfrm>
          <a:prstGeom prst="rect">
            <a:avLst/>
          </a:prstGeom>
          <a:ln w="12700">
            <a:miter lim="400000"/>
          </a:ln>
        </p:spPr>
      </p:pic>
      <p:sp>
        <p:nvSpPr>
          <p:cNvPr id="306" name="Each line carries an entire vector, from the output of one node to the inputs of others.…"/>
          <p:cNvSpPr txBox="1"/>
          <p:nvPr>
            <p:ph type="body" sz="half" idx="1"/>
          </p:nvPr>
        </p:nvSpPr>
        <p:spPr>
          <a:xfrm>
            <a:off x="7698452" y="2597150"/>
            <a:ext cx="4960946" cy="6286500"/>
          </a:xfrm>
          <a:prstGeom prst="rect">
            <a:avLst/>
          </a:prstGeom>
        </p:spPr>
        <p:txBody>
          <a:bodyPr/>
          <a:lstStyle/>
          <a:p>
            <a:pPr marL="368934" indent="-368934" defTabSz="484886">
              <a:spcBef>
                <a:spcPts val="3400"/>
              </a:spcBef>
              <a:defRPr sz="2656"/>
            </a:pPr>
            <a:r>
              <a:t>Each line carries an entire vector, from the output of one node to the inputs of others. </a:t>
            </a:r>
          </a:p>
          <a:p>
            <a:pPr marL="368934" indent="-368934" defTabSz="484886">
              <a:spcBef>
                <a:spcPts val="3400"/>
              </a:spcBef>
              <a:defRPr sz="2656"/>
            </a:pPr>
            <a:r>
              <a:t>The pink circles represent pointwise operations, like vector addition, while the yellow boxes are learned neural network layers. </a:t>
            </a:r>
          </a:p>
          <a:p>
            <a:pPr marL="368934" indent="-368934" defTabSz="484886">
              <a:spcBef>
                <a:spcPts val="3400"/>
              </a:spcBef>
              <a:defRPr sz="2656"/>
            </a:pPr>
            <a:r>
              <a:t>Lines merging denote concatenation, while a line forking denote its content being copied and the copies going to different locations.</a:t>
            </a:r>
          </a:p>
        </p:txBody>
      </p:sp>
      <p:pic>
        <p:nvPicPr>
          <p:cNvPr id="307" name="Image" descr="Image"/>
          <p:cNvPicPr>
            <a:picLocks noChangeAspect="1"/>
          </p:cNvPicPr>
          <p:nvPr/>
        </p:nvPicPr>
        <p:blipFill>
          <a:blip r:embed="rId3">
            <a:extLst/>
          </a:blip>
          <a:stretch>
            <a:fillRect/>
          </a:stretch>
        </p:blipFill>
        <p:spPr>
          <a:xfrm>
            <a:off x="559731" y="3217885"/>
            <a:ext cx="6460830" cy="2676135"/>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he Core Idea Behind LSTMs"/>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b="0" sz="6800">
                <a:latin typeface="+mn-lt"/>
                <a:ea typeface="+mn-ea"/>
                <a:cs typeface="+mn-cs"/>
                <a:sym typeface="Helvetica Neue Medium"/>
              </a:defRPr>
            </a:lvl1pPr>
          </a:lstStyle>
          <a:p>
            <a:pPr/>
            <a:r>
              <a:t>The Core Idea Behind LSTMs</a:t>
            </a:r>
          </a:p>
        </p:txBody>
      </p:sp>
      <p:sp>
        <p:nvSpPr>
          <p:cNvPr id="310" name="Cell state is the horizontal line running through the top of the diagram, which is the key to LSTMs"/>
          <p:cNvSpPr txBox="1"/>
          <p:nvPr/>
        </p:nvSpPr>
        <p:spPr>
          <a:xfrm>
            <a:off x="469461" y="2590875"/>
            <a:ext cx="11534229" cy="10804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spcBef>
                <a:spcPts val="4200"/>
              </a:spcBef>
              <a:buSzPct val="145000"/>
              <a:buChar char="•"/>
              <a:defRPr b="0" sz="3200"/>
            </a:pPr>
            <a:r>
              <a:rPr b="1"/>
              <a:t>Cell state</a:t>
            </a:r>
            <a:r>
              <a:t> is the horizontal line running through the top of the diagram, which is the </a:t>
            </a:r>
            <a:r>
              <a:rPr b="1"/>
              <a:t>key</a:t>
            </a:r>
            <a:r>
              <a:t> to LSTMs </a:t>
            </a:r>
          </a:p>
        </p:txBody>
      </p:sp>
      <p:pic>
        <p:nvPicPr>
          <p:cNvPr id="311" name="Image" descr="Image"/>
          <p:cNvPicPr>
            <a:picLocks noChangeAspect="1"/>
          </p:cNvPicPr>
          <p:nvPr/>
        </p:nvPicPr>
        <p:blipFill>
          <a:blip r:embed="rId3">
            <a:extLst/>
          </a:blip>
          <a:stretch>
            <a:fillRect/>
          </a:stretch>
        </p:blipFill>
        <p:spPr>
          <a:xfrm>
            <a:off x="2859095" y="4249557"/>
            <a:ext cx="6754962" cy="362041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he Core Idea Behind LSTMs"/>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b="0" sz="6800">
                <a:latin typeface="+mn-lt"/>
                <a:ea typeface="+mn-ea"/>
                <a:cs typeface="+mn-cs"/>
                <a:sym typeface="Helvetica Neue Medium"/>
              </a:defRPr>
            </a:lvl1pPr>
          </a:lstStyle>
          <a:p>
            <a:pPr/>
            <a:r>
              <a:t>The Core Idea Behind LSTMs</a:t>
            </a:r>
          </a:p>
        </p:txBody>
      </p:sp>
      <p:sp>
        <p:nvSpPr>
          <p:cNvPr id="316" name="Cell state runs straight down the entire chain, with only some minor linear interactions. It’s very easy for information to just flow along it unchanged."/>
          <p:cNvSpPr txBox="1"/>
          <p:nvPr/>
        </p:nvSpPr>
        <p:spPr>
          <a:xfrm>
            <a:off x="469461" y="2362071"/>
            <a:ext cx="11534229" cy="1538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spcBef>
                <a:spcPts val="4200"/>
              </a:spcBef>
              <a:buSzPct val="145000"/>
              <a:buChar char="•"/>
              <a:defRPr b="0" sz="3200"/>
            </a:lvl1pPr>
          </a:lstStyle>
          <a:p>
            <a:pPr/>
            <a:r>
              <a:t>Cell state runs straight down the entire chain, with only some minor linear interactions. It’s very easy for information to just flow along it unchanged.</a:t>
            </a:r>
          </a:p>
        </p:txBody>
      </p:sp>
      <p:pic>
        <p:nvPicPr>
          <p:cNvPr id="317" name="Image" descr="Image"/>
          <p:cNvPicPr>
            <a:picLocks noChangeAspect="1"/>
          </p:cNvPicPr>
          <p:nvPr/>
        </p:nvPicPr>
        <p:blipFill>
          <a:blip r:embed="rId3">
            <a:extLst/>
          </a:blip>
          <a:stretch>
            <a:fillRect/>
          </a:stretch>
        </p:blipFill>
        <p:spPr>
          <a:xfrm>
            <a:off x="2859095" y="4425731"/>
            <a:ext cx="6754962" cy="3620409"/>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1" name="Image" descr="Image"/>
          <p:cNvPicPr>
            <a:picLocks noChangeAspect="1"/>
          </p:cNvPicPr>
          <p:nvPr/>
        </p:nvPicPr>
        <p:blipFill>
          <a:blip r:embed="rId3">
            <a:extLst/>
          </a:blip>
          <a:stretch>
            <a:fillRect/>
          </a:stretch>
        </p:blipFill>
        <p:spPr>
          <a:xfrm>
            <a:off x="5005981" y="5265853"/>
            <a:ext cx="2832331" cy="2610187"/>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322" name="The Core Idea Behind LSTMs"/>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b="0" sz="6800">
                <a:latin typeface="+mn-lt"/>
                <a:ea typeface="+mn-ea"/>
                <a:cs typeface="+mn-cs"/>
                <a:sym typeface="Helvetica Neue Medium"/>
              </a:defRPr>
            </a:lvl1pPr>
          </a:lstStyle>
          <a:p>
            <a:pPr/>
            <a:r>
              <a:t>The Core Idea Behind LSTMs</a:t>
            </a:r>
          </a:p>
        </p:txBody>
      </p:sp>
      <p:sp>
        <p:nvSpPr>
          <p:cNvPr id="323" name="Gates are a way to optionally let information through. They are composed out of a sigmoid neural net layer and a pointwise multiplication operation."/>
          <p:cNvSpPr txBox="1"/>
          <p:nvPr/>
        </p:nvSpPr>
        <p:spPr>
          <a:xfrm>
            <a:off x="735285" y="2789183"/>
            <a:ext cx="11534229" cy="15757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spcBef>
                <a:spcPts val="4200"/>
              </a:spcBef>
              <a:buSzPct val="145000"/>
              <a:buChar char="•"/>
              <a:defRPr b="0" sz="3200"/>
            </a:pPr>
            <a:r>
              <a:rPr b="1"/>
              <a:t>Gates</a:t>
            </a:r>
            <a:r>
              <a:t> are a way to optionally let information through. They are composed out of a </a:t>
            </a:r>
            <a:r>
              <a:rPr b="1"/>
              <a:t>sigmoid</a:t>
            </a:r>
            <a:r>
              <a:t> neural net layer and a pointwise </a:t>
            </a:r>
            <a:r>
              <a:rPr b="1"/>
              <a:t>multiplication</a:t>
            </a:r>
            <a:r>
              <a:t> operation.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The Core Idea Behind LSTMs"/>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b="0" sz="6800">
                <a:latin typeface="+mn-lt"/>
                <a:ea typeface="+mn-ea"/>
                <a:cs typeface="+mn-cs"/>
                <a:sym typeface="Helvetica Neue Medium"/>
              </a:defRPr>
            </a:lvl1pPr>
          </a:lstStyle>
          <a:p>
            <a:pPr/>
            <a:r>
              <a:t>The Core Idea Behind LSTMs</a:t>
            </a:r>
          </a:p>
        </p:txBody>
      </p:sp>
      <p:sp>
        <p:nvSpPr>
          <p:cNvPr id="328" name="The LSTM use gates remove or add information to the cell state."/>
          <p:cNvSpPr txBox="1"/>
          <p:nvPr/>
        </p:nvSpPr>
        <p:spPr>
          <a:xfrm>
            <a:off x="735285" y="2619387"/>
            <a:ext cx="11534229" cy="10554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spcBef>
                <a:spcPts val="4200"/>
              </a:spcBef>
              <a:buSzPct val="145000"/>
              <a:buChar char="•"/>
              <a:defRPr b="0" sz="3200"/>
            </a:lvl1pPr>
          </a:lstStyle>
          <a:p>
            <a:pPr/>
            <a:r>
              <a:t>The LSTM use gates remove or add information to the cell state.</a:t>
            </a:r>
          </a:p>
        </p:txBody>
      </p:sp>
      <p:pic>
        <p:nvPicPr>
          <p:cNvPr id="329" name="Image" descr="Image"/>
          <p:cNvPicPr>
            <a:picLocks noChangeAspect="1"/>
          </p:cNvPicPr>
          <p:nvPr/>
        </p:nvPicPr>
        <p:blipFill>
          <a:blip r:embed="rId3">
            <a:extLst/>
          </a:blip>
          <a:stretch>
            <a:fillRect/>
          </a:stretch>
        </p:blipFill>
        <p:spPr>
          <a:xfrm>
            <a:off x="2083746" y="4984756"/>
            <a:ext cx="4407293" cy="2362146"/>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330" name="Image" descr="Image"/>
          <p:cNvPicPr>
            <a:picLocks noChangeAspect="1"/>
          </p:cNvPicPr>
          <p:nvPr/>
        </p:nvPicPr>
        <p:blipFill>
          <a:blip r:embed="rId4">
            <a:extLst/>
          </a:blip>
          <a:stretch>
            <a:fillRect/>
          </a:stretch>
        </p:blipFill>
        <p:spPr>
          <a:xfrm>
            <a:off x="7816019" y="4984756"/>
            <a:ext cx="2563180" cy="2362146"/>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tep-by-Step LSTM"/>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latin typeface="+mn-lt"/>
                <a:ea typeface="+mn-ea"/>
                <a:cs typeface="+mn-cs"/>
                <a:sym typeface="Helvetica Neue Medium"/>
              </a:defRPr>
            </a:lvl1pPr>
          </a:lstStyle>
          <a:p>
            <a:pPr/>
            <a:r>
              <a:t>Step-by-Step LSTM</a:t>
            </a:r>
          </a:p>
        </p:txBody>
      </p:sp>
      <p:pic>
        <p:nvPicPr>
          <p:cNvPr id="335" name="Image" descr="Image"/>
          <p:cNvPicPr>
            <a:picLocks noChangeAspect="1"/>
          </p:cNvPicPr>
          <p:nvPr/>
        </p:nvPicPr>
        <p:blipFill>
          <a:blip r:embed="rId3">
            <a:extLst/>
          </a:blip>
          <a:stretch>
            <a:fillRect/>
          </a:stretch>
        </p:blipFill>
        <p:spPr>
          <a:xfrm>
            <a:off x="1974850" y="4807200"/>
            <a:ext cx="9055100" cy="3086101"/>
          </a:xfrm>
          <a:prstGeom prst="rect">
            <a:avLst/>
          </a:prstGeom>
          <a:ln w="12700">
            <a:miter lim="400000"/>
          </a:ln>
        </p:spPr>
      </p:pic>
      <p:sp>
        <p:nvSpPr>
          <p:cNvPr id="336" name="The first step in our LSTM is to decide what information we’re going to throw away from the cell state."/>
          <p:cNvSpPr txBox="1"/>
          <p:nvPr/>
        </p:nvSpPr>
        <p:spPr>
          <a:xfrm>
            <a:off x="735285" y="2843607"/>
            <a:ext cx="11534229" cy="1055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spcBef>
                <a:spcPts val="4200"/>
              </a:spcBef>
              <a:buSzPct val="145000"/>
              <a:buChar char="•"/>
              <a:defRPr b="0" sz="3200"/>
            </a:lvl1pPr>
          </a:lstStyle>
          <a:p>
            <a:pPr/>
            <a:r>
              <a:t>The first step in our LSTM is to decide what information we’re going to throw away from the cell state.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Step-by-Step LSTM"/>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latin typeface="+mn-lt"/>
                <a:ea typeface="+mn-ea"/>
                <a:cs typeface="+mn-cs"/>
                <a:sym typeface="Helvetica Neue Medium"/>
              </a:defRPr>
            </a:lvl1pPr>
          </a:lstStyle>
          <a:p>
            <a:pPr/>
            <a:r>
              <a:t>Step-by-Step LSTM</a:t>
            </a:r>
          </a:p>
        </p:txBody>
      </p:sp>
      <p:sp>
        <p:nvSpPr>
          <p:cNvPr id="341" name="The second step is to decide what new information we’re going to store in the cell state."/>
          <p:cNvSpPr txBox="1"/>
          <p:nvPr/>
        </p:nvSpPr>
        <p:spPr>
          <a:xfrm>
            <a:off x="735285" y="2843607"/>
            <a:ext cx="11534229" cy="10554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spcBef>
                <a:spcPts val="4200"/>
              </a:spcBef>
              <a:buSzPct val="145000"/>
              <a:buChar char="•"/>
              <a:defRPr b="0" sz="3200"/>
            </a:lvl1pPr>
          </a:lstStyle>
          <a:p>
            <a:pPr/>
            <a:r>
              <a:t>The second step is to decide what new information we’re going to store in the cell state. </a:t>
            </a:r>
          </a:p>
        </p:txBody>
      </p:sp>
      <p:pic>
        <p:nvPicPr>
          <p:cNvPr id="342" name="Image" descr="Image"/>
          <p:cNvPicPr>
            <a:picLocks noChangeAspect="1"/>
          </p:cNvPicPr>
          <p:nvPr/>
        </p:nvPicPr>
        <p:blipFill>
          <a:blip r:embed="rId3">
            <a:extLst/>
          </a:blip>
          <a:stretch>
            <a:fillRect/>
          </a:stretch>
        </p:blipFill>
        <p:spPr>
          <a:xfrm>
            <a:off x="1689100" y="5317733"/>
            <a:ext cx="9626600" cy="26416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Ebola example"/>
          <p:cNvSpPr txBox="1"/>
          <p:nvPr>
            <p:ph type="title"/>
          </p:nvPr>
        </p:nvSpPr>
        <p:spPr>
          <a:prstGeom prst="rect">
            <a:avLst/>
          </a:prstGeom>
        </p:spPr>
        <p:txBody>
          <a:bodyPr/>
          <a:lstStyle/>
          <a:p>
            <a:pPr/>
            <a:r>
              <a:t>Ebola example</a:t>
            </a:r>
          </a:p>
        </p:txBody>
      </p:sp>
      <p:sp>
        <p:nvSpPr>
          <p:cNvPr id="138" name="In the ebola story, the narrative involves the intersection of two agents: the Center for Disease Control and a nurse…"/>
          <p:cNvSpPr txBox="1"/>
          <p:nvPr>
            <p:ph type="body" idx="1"/>
          </p:nvPr>
        </p:nvSpPr>
        <p:spPr>
          <a:prstGeom prst="rect">
            <a:avLst/>
          </a:prstGeom>
        </p:spPr>
        <p:txBody>
          <a:bodyPr/>
          <a:lstStyle/>
          <a:p>
            <a:pPr/>
            <a:r>
              <a:t>In the ebola story, the narrative involves the intersection of two agents: the Center for Disease Control and a nurse</a:t>
            </a:r>
          </a:p>
          <a:p>
            <a:pPr/>
            <a:r>
              <a:t>The goal is to keep nurses from catching ebola</a:t>
            </a:r>
          </a:p>
          <a:p>
            <a:pPr/>
            <a:r>
              <a:t>The obstacle is that the disease is highly contagious</a:t>
            </a:r>
          </a:p>
          <a:p>
            <a:pPr/>
            <a:r>
              <a:t>The story is about which strategies should be followed to keep nurses safe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tep-by-Step LSTM"/>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latin typeface="+mn-lt"/>
                <a:ea typeface="+mn-ea"/>
                <a:cs typeface="+mn-cs"/>
                <a:sym typeface="Helvetica Neue Medium"/>
              </a:defRPr>
            </a:lvl1pPr>
          </a:lstStyle>
          <a:p>
            <a:pPr/>
            <a:r>
              <a:t>Step-by-Step LSTM</a:t>
            </a:r>
          </a:p>
        </p:txBody>
      </p:sp>
      <p:sp>
        <p:nvSpPr>
          <p:cNvPr id="347" name="The third step is update the old cell state into the new cell state"/>
          <p:cNvSpPr txBox="1"/>
          <p:nvPr/>
        </p:nvSpPr>
        <p:spPr>
          <a:xfrm>
            <a:off x="735285" y="2710918"/>
            <a:ext cx="11534229"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spcBef>
                <a:spcPts val="4200"/>
              </a:spcBef>
              <a:buSzPct val="145000"/>
              <a:buChar char="•"/>
              <a:defRPr b="0" sz="3200"/>
            </a:lvl1pPr>
          </a:lstStyle>
          <a:p>
            <a:pPr/>
            <a:r>
              <a:t>The third step is update the old cell state into the new cell state</a:t>
            </a:r>
          </a:p>
        </p:txBody>
      </p:sp>
      <p:pic>
        <p:nvPicPr>
          <p:cNvPr id="348" name="Image" descr="Image"/>
          <p:cNvPicPr>
            <a:picLocks noChangeAspect="1"/>
          </p:cNvPicPr>
          <p:nvPr/>
        </p:nvPicPr>
        <p:blipFill>
          <a:blip r:embed="rId3">
            <a:extLst/>
          </a:blip>
          <a:stretch>
            <a:fillRect/>
          </a:stretch>
        </p:blipFill>
        <p:spPr>
          <a:xfrm>
            <a:off x="2452288" y="4739539"/>
            <a:ext cx="9093201" cy="299720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Step-by-Step LSTM"/>
          <p:cNvSpPr txBox="1"/>
          <p:nvPr/>
        </p:nvSpPr>
        <p:spPr>
          <a:xfrm>
            <a:off x="792342" y="254000"/>
            <a:ext cx="1178535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0" sz="8000">
                <a:latin typeface="+mn-lt"/>
                <a:ea typeface="+mn-ea"/>
                <a:cs typeface="+mn-cs"/>
                <a:sym typeface="Helvetica Neue Medium"/>
              </a:defRPr>
            </a:lvl1pPr>
          </a:lstStyle>
          <a:p>
            <a:pPr/>
            <a:r>
              <a:t>Step-by-Step LSTM</a:t>
            </a:r>
          </a:p>
        </p:txBody>
      </p:sp>
      <p:sp>
        <p:nvSpPr>
          <p:cNvPr id="353" name="Finally, we need to decide what we’re going to output"/>
          <p:cNvSpPr txBox="1"/>
          <p:nvPr/>
        </p:nvSpPr>
        <p:spPr>
          <a:xfrm>
            <a:off x="735285" y="2940766"/>
            <a:ext cx="11534229" cy="57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444500" indent="-444500" algn="l">
              <a:spcBef>
                <a:spcPts val="4200"/>
              </a:spcBef>
              <a:buSzPct val="145000"/>
              <a:buChar char="•"/>
              <a:defRPr b="0" sz="3200"/>
            </a:lvl1pPr>
          </a:lstStyle>
          <a:p>
            <a:pPr/>
            <a:r>
              <a:t>Finally, we need to decide what we’re going to output</a:t>
            </a:r>
          </a:p>
        </p:txBody>
      </p:sp>
      <p:pic>
        <p:nvPicPr>
          <p:cNvPr id="354" name="Image" descr="Image"/>
          <p:cNvPicPr>
            <a:picLocks noChangeAspect="1"/>
          </p:cNvPicPr>
          <p:nvPr/>
        </p:nvPicPr>
        <p:blipFill>
          <a:blip r:embed="rId3">
            <a:extLst/>
          </a:blip>
          <a:stretch>
            <a:fillRect/>
          </a:stretch>
        </p:blipFill>
        <p:spPr>
          <a:xfrm>
            <a:off x="1873250" y="4995791"/>
            <a:ext cx="9258300" cy="299720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LSTMs: key concepts"/>
          <p:cNvSpPr txBox="1"/>
          <p:nvPr>
            <p:ph type="title"/>
          </p:nvPr>
        </p:nvSpPr>
        <p:spPr>
          <a:prstGeom prst="rect">
            <a:avLst/>
          </a:prstGeom>
        </p:spPr>
        <p:txBody>
          <a:bodyPr/>
          <a:lstStyle>
            <a:lvl1pPr>
              <a:defRPr sz="5600"/>
            </a:lvl1pPr>
          </a:lstStyle>
          <a:p>
            <a:pPr>
              <a:defRPr sz="8000"/>
            </a:pPr>
            <a:r>
              <a:rPr sz="5600"/>
              <a:t>LSTMs: key concepts</a:t>
            </a:r>
          </a:p>
        </p:txBody>
      </p:sp>
      <p:sp>
        <p:nvSpPr>
          <p:cNvPr id="359" name="Maintain a separate cell state from what is outputted…"/>
          <p:cNvSpPr txBox="1"/>
          <p:nvPr>
            <p:ph type="body" idx="1"/>
          </p:nvPr>
        </p:nvSpPr>
        <p:spPr>
          <a:prstGeom prst="rect">
            <a:avLst/>
          </a:prstGeom>
        </p:spPr>
        <p:txBody>
          <a:bodyPr/>
          <a:lstStyle/>
          <a:p>
            <a:pPr marL="677333" indent="-677333">
              <a:buSzPct val="100000"/>
              <a:buAutoNum type="arabicPeriod" startAt="1"/>
            </a:pPr>
            <a:r>
              <a:t>Maintain a separate cell state from what is outputted </a:t>
            </a:r>
          </a:p>
          <a:p>
            <a:pPr marL="677333" indent="-677333">
              <a:buSzPct val="100000"/>
              <a:buAutoNum type="arabicPeriod" startAt="1"/>
            </a:pPr>
            <a:r>
              <a:t>Use </a:t>
            </a:r>
            <a:r>
              <a:rPr b="1"/>
              <a:t>gates</a:t>
            </a:r>
            <a:r>
              <a:t> to control the flow of information</a:t>
            </a:r>
            <a:br/>
            <a:r>
              <a:t>• Forget gate gets rid of irrelevant information</a:t>
            </a:r>
            <a:br/>
            <a:r>
              <a:t>• Selectively update cell state</a:t>
            </a:r>
            <a:br/>
            <a:r>
              <a:t>• Output gate returns a filtered version of the cell state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D. RNN Applications"/>
          <p:cNvSpPr txBox="1"/>
          <p:nvPr>
            <p:ph type="title"/>
          </p:nvPr>
        </p:nvSpPr>
        <p:spPr>
          <a:xfrm>
            <a:off x="1270000" y="4033780"/>
            <a:ext cx="10464800" cy="1686040"/>
          </a:xfrm>
          <a:prstGeom prst="rect">
            <a:avLst/>
          </a:prstGeom>
        </p:spPr>
        <p:txBody>
          <a:bodyPr/>
          <a:lstStyle/>
          <a:p>
            <a:pPr/>
            <a:r>
              <a:t>D. RNN Applications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Language Model"/>
          <p:cNvSpPr txBox="1"/>
          <p:nvPr>
            <p:ph type="title"/>
          </p:nvPr>
        </p:nvSpPr>
        <p:spPr>
          <a:prstGeom prst="rect">
            <a:avLst/>
          </a:prstGeom>
        </p:spPr>
        <p:txBody>
          <a:bodyPr/>
          <a:lstStyle/>
          <a:p>
            <a:pPr/>
            <a:r>
              <a:t>Language Model</a:t>
            </a:r>
          </a:p>
        </p:txBody>
      </p:sp>
      <p:pic>
        <p:nvPicPr>
          <p:cNvPr id="364" name="Image" descr="Image"/>
          <p:cNvPicPr>
            <a:picLocks noChangeAspect="1"/>
          </p:cNvPicPr>
          <p:nvPr/>
        </p:nvPicPr>
        <p:blipFill>
          <a:blip r:embed="rId3">
            <a:extLst/>
          </a:blip>
          <a:stretch>
            <a:fillRect/>
          </a:stretch>
        </p:blipFill>
        <p:spPr>
          <a:xfrm>
            <a:off x="1948424" y="2904222"/>
            <a:ext cx="7813296" cy="5394896"/>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Writing a poem"/>
          <p:cNvSpPr txBox="1"/>
          <p:nvPr>
            <p:ph type="title"/>
          </p:nvPr>
        </p:nvSpPr>
        <p:spPr>
          <a:prstGeom prst="rect">
            <a:avLst/>
          </a:prstGeom>
        </p:spPr>
        <p:txBody>
          <a:bodyPr/>
          <a:lstStyle/>
          <a:p>
            <a:pPr/>
            <a:r>
              <a:t>Writing a poem</a:t>
            </a:r>
          </a:p>
        </p:txBody>
      </p:sp>
      <p:pic>
        <p:nvPicPr>
          <p:cNvPr id="369" name="Image" descr="Image"/>
          <p:cNvPicPr>
            <a:picLocks noChangeAspect="1"/>
          </p:cNvPicPr>
          <p:nvPr/>
        </p:nvPicPr>
        <p:blipFill>
          <a:blip r:embed="rId2">
            <a:extLst/>
          </a:blip>
          <a:stretch>
            <a:fillRect/>
          </a:stretch>
        </p:blipFill>
        <p:spPr>
          <a:xfrm>
            <a:off x="1200656" y="3720646"/>
            <a:ext cx="10603488" cy="3567224"/>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Machine Translate"/>
          <p:cNvSpPr txBox="1"/>
          <p:nvPr>
            <p:ph type="title"/>
          </p:nvPr>
        </p:nvSpPr>
        <p:spPr>
          <a:prstGeom prst="rect">
            <a:avLst/>
          </a:prstGeom>
        </p:spPr>
        <p:txBody>
          <a:bodyPr/>
          <a:lstStyle/>
          <a:p>
            <a:pPr/>
            <a:r>
              <a:t>Machine Translate</a:t>
            </a:r>
          </a:p>
        </p:txBody>
      </p:sp>
      <p:pic>
        <p:nvPicPr>
          <p:cNvPr id="372" name="Image" descr="Image"/>
          <p:cNvPicPr>
            <a:picLocks noChangeAspect="1"/>
          </p:cNvPicPr>
          <p:nvPr/>
        </p:nvPicPr>
        <p:blipFill>
          <a:blip r:embed="rId2">
            <a:extLst/>
          </a:blip>
          <a:stretch>
            <a:fillRect/>
          </a:stretch>
        </p:blipFill>
        <p:spPr>
          <a:xfrm>
            <a:off x="2314949" y="3941862"/>
            <a:ext cx="8071930" cy="4354594"/>
          </a:xfrm>
          <a:prstGeom prst="rect">
            <a:avLst/>
          </a:prstGeom>
          <a:ln w="12700">
            <a:miter lim="400000"/>
          </a:ln>
        </p:spPr>
      </p:pic>
      <p:sp>
        <p:nvSpPr>
          <p:cNvPr id="373" name="An RNN for coding…"/>
          <p:cNvSpPr txBox="1"/>
          <p:nvPr/>
        </p:nvSpPr>
        <p:spPr>
          <a:xfrm>
            <a:off x="1409449" y="2363818"/>
            <a:ext cx="5383175" cy="1588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44500" indent="-444500" algn="l">
              <a:spcBef>
                <a:spcPts val="4200"/>
              </a:spcBef>
              <a:buSzPct val="145000"/>
              <a:buChar char="•"/>
              <a:defRPr b="0" sz="3200"/>
            </a:pPr>
            <a:r>
              <a:t>An RNN for coding</a:t>
            </a:r>
          </a:p>
          <a:p>
            <a:pPr marL="444500" indent="-444500" algn="l">
              <a:spcBef>
                <a:spcPts val="4200"/>
              </a:spcBef>
              <a:buSzPct val="145000"/>
              <a:buChar char="•"/>
              <a:defRPr b="0" sz="3200"/>
            </a:pPr>
            <a:r>
              <a:t>Another RNN for decoding</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Captioning pictures"/>
          <p:cNvSpPr txBox="1"/>
          <p:nvPr>
            <p:ph type="title"/>
          </p:nvPr>
        </p:nvSpPr>
        <p:spPr>
          <a:prstGeom prst="rect">
            <a:avLst/>
          </a:prstGeom>
        </p:spPr>
        <p:txBody>
          <a:bodyPr/>
          <a:lstStyle/>
          <a:p>
            <a:pPr/>
            <a:r>
              <a:t>Captioning pictures</a:t>
            </a:r>
          </a:p>
        </p:txBody>
      </p:sp>
      <p:pic>
        <p:nvPicPr>
          <p:cNvPr id="376" name="Image" descr="Image"/>
          <p:cNvPicPr>
            <a:picLocks noChangeAspect="1"/>
          </p:cNvPicPr>
          <p:nvPr/>
        </p:nvPicPr>
        <p:blipFill>
          <a:blip r:embed="rId2">
            <a:extLst/>
          </a:blip>
          <a:stretch>
            <a:fillRect/>
          </a:stretch>
        </p:blipFill>
        <p:spPr>
          <a:xfrm>
            <a:off x="1465351" y="3717117"/>
            <a:ext cx="9535179" cy="4046566"/>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Visual Question Answering (VQA)"/>
          <p:cNvSpPr txBox="1"/>
          <p:nvPr>
            <p:ph type="title"/>
          </p:nvPr>
        </p:nvSpPr>
        <p:spPr>
          <a:prstGeom prst="rect">
            <a:avLst/>
          </a:prstGeom>
        </p:spPr>
        <p:txBody>
          <a:bodyPr/>
          <a:lstStyle>
            <a:lvl1pPr defTabSz="484886">
              <a:defRPr sz="6640"/>
            </a:lvl1pPr>
          </a:lstStyle>
          <a:p>
            <a:pPr/>
            <a:r>
              <a:t>Visual Question Answering (VQA)</a:t>
            </a:r>
          </a:p>
        </p:txBody>
      </p:sp>
      <p:sp>
        <p:nvSpPr>
          <p:cNvPr id="379" name="VQA: Given an image and a natural language question about the image, the task is to provide an accurate natural language answer"/>
          <p:cNvSpPr txBox="1"/>
          <p:nvPr/>
        </p:nvSpPr>
        <p:spPr>
          <a:xfrm>
            <a:off x="997366" y="3192211"/>
            <a:ext cx="11396755" cy="25540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b="0" sz="3200"/>
            </a:lvl1pPr>
          </a:lstStyle>
          <a:p>
            <a:pPr/>
            <a:r>
              <a:t>VQA: Given an image and a natural language question about the image, the task is to provide an accurate natural language answer</a:t>
            </a:r>
          </a:p>
        </p:txBody>
      </p:sp>
      <p:pic>
        <p:nvPicPr>
          <p:cNvPr id="380" name="Image" descr="Image"/>
          <p:cNvPicPr>
            <a:picLocks noChangeAspect="1"/>
          </p:cNvPicPr>
          <p:nvPr/>
        </p:nvPicPr>
        <p:blipFill>
          <a:blip r:embed="rId2">
            <a:extLst/>
          </a:blip>
          <a:stretch>
            <a:fillRect/>
          </a:stretch>
        </p:blipFill>
        <p:spPr>
          <a:xfrm>
            <a:off x="2094259" y="5649437"/>
            <a:ext cx="9202967" cy="3351270"/>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2" name="Dialogue system"/>
          <p:cNvSpPr txBox="1"/>
          <p:nvPr>
            <p:ph type="title"/>
          </p:nvPr>
        </p:nvSpPr>
        <p:spPr>
          <a:prstGeom prst="rect">
            <a:avLst/>
          </a:prstGeom>
        </p:spPr>
        <p:txBody>
          <a:bodyPr/>
          <a:lstStyle/>
          <a:p>
            <a:pPr/>
            <a:r>
              <a:t>Dialogue system</a:t>
            </a:r>
          </a:p>
        </p:txBody>
      </p:sp>
      <p:pic>
        <p:nvPicPr>
          <p:cNvPr id="383" name="Image" descr="Image"/>
          <p:cNvPicPr>
            <a:picLocks noChangeAspect="1"/>
          </p:cNvPicPr>
          <p:nvPr/>
        </p:nvPicPr>
        <p:blipFill>
          <a:blip r:embed="rId2">
            <a:extLst/>
          </a:blip>
          <a:stretch>
            <a:fillRect/>
          </a:stretch>
        </p:blipFill>
        <p:spPr>
          <a:xfrm>
            <a:off x="1564957" y="3061253"/>
            <a:ext cx="9874886" cy="576763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Causal reasoning"/>
          <p:cNvSpPr txBox="1"/>
          <p:nvPr>
            <p:ph type="title"/>
          </p:nvPr>
        </p:nvSpPr>
        <p:spPr>
          <a:prstGeom prst="rect">
            <a:avLst/>
          </a:prstGeom>
        </p:spPr>
        <p:txBody>
          <a:bodyPr/>
          <a:lstStyle/>
          <a:p>
            <a:pPr/>
            <a:r>
              <a:t>Causal reasoning</a:t>
            </a:r>
          </a:p>
        </p:txBody>
      </p:sp>
      <p:sp>
        <p:nvSpPr>
          <p:cNvPr id="141" name="The day before, the CDC determined that the nurse had not followed the protective procedure — they found a protocol breach…"/>
          <p:cNvSpPr txBox="1"/>
          <p:nvPr>
            <p:ph type="body" idx="1"/>
          </p:nvPr>
        </p:nvSpPr>
        <p:spPr>
          <a:prstGeom prst="rect">
            <a:avLst/>
          </a:prstGeom>
        </p:spPr>
        <p:txBody>
          <a:bodyPr/>
          <a:lstStyle/>
          <a:p>
            <a:pPr/>
            <a:r>
              <a:t>The day before, the CDC determined that the nurse had not followed the protective procedure — they found a protocol breach</a:t>
            </a:r>
          </a:p>
          <a:p>
            <a:pPr/>
            <a:r>
              <a:t>Social media responded that it’s outrageous to blame the nurse, who was risking her life caring for the patients</a:t>
            </a:r>
          </a:p>
          <a:p>
            <a:pPr/>
            <a:r>
              <a:t>The CDC accepted that it was their responsibility to keep the nurses safe, and they were reviewing their protocol</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E. Mixture-of-Experts Networks"/>
          <p:cNvSpPr txBox="1"/>
          <p:nvPr>
            <p:ph type="title"/>
          </p:nvPr>
        </p:nvSpPr>
        <p:spPr>
          <a:xfrm>
            <a:off x="1270000" y="3492493"/>
            <a:ext cx="10464800" cy="2768614"/>
          </a:xfrm>
          <a:prstGeom prst="rect">
            <a:avLst/>
          </a:prstGeom>
        </p:spPr>
        <p:txBody>
          <a:bodyPr/>
          <a:lstStyle/>
          <a:p>
            <a:pPr/>
            <a:r>
              <a:t>E. Mixture-of-Experts Networks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Conditional computation"/>
          <p:cNvSpPr txBox="1"/>
          <p:nvPr>
            <p:ph type="title"/>
          </p:nvPr>
        </p:nvSpPr>
        <p:spPr>
          <a:prstGeom prst="rect">
            <a:avLst/>
          </a:prstGeom>
        </p:spPr>
        <p:txBody>
          <a:bodyPr/>
          <a:lstStyle>
            <a:lvl1pPr defTabSz="554990">
              <a:defRPr sz="7600"/>
            </a:lvl1pPr>
          </a:lstStyle>
          <a:p>
            <a:pPr/>
            <a:r>
              <a:t>Conditional computation</a:t>
            </a:r>
          </a:p>
        </p:txBody>
      </p:sp>
      <p:sp>
        <p:nvSpPr>
          <p:cNvPr id="388" name="Conditional computation, where parts of the network are active on a per-example basis, has been proposed in theory as a way of dramatically increasing model capacity without a proportional increase in computation.…"/>
          <p:cNvSpPr txBox="1"/>
          <p:nvPr>
            <p:ph type="body" idx="1"/>
          </p:nvPr>
        </p:nvSpPr>
        <p:spPr>
          <a:prstGeom prst="rect">
            <a:avLst/>
          </a:prstGeom>
        </p:spPr>
        <p:txBody>
          <a:bodyPr/>
          <a:lstStyle/>
          <a:p>
            <a:pPr/>
            <a:r>
              <a:t>Conditional computation, where parts of the network are active on a per-example basis, has been proposed in theory as a way of dramatically increasing model capacity without a proportional increase in computation.</a:t>
            </a:r>
          </a:p>
          <a:p>
            <a:pPr/>
            <a:r>
              <a:t>Outrageously Large Neural Networks: The Sparsely-Gated Mixture-of-Experts Layer</a:t>
            </a:r>
          </a:p>
          <a:p>
            <a:pPr/>
            <a:r>
              <a:t>Noam Shazeer, Azalia Mirhoseini, Krzysztof Maziarz, Andy Davis, Quoc Le, Geoffrey Hinton, Jeff Dean (2017)</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1000x improvements"/>
          <p:cNvSpPr txBox="1"/>
          <p:nvPr>
            <p:ph type="title"/>
          </p:nvPr>
        </p:nvSpPr>
        <p:spPr>
          <a:prstGeom prst="rect">
            <a:avLst/>
          </a:prstGeom>
        </p:spPr>
        <p:txBody>
          <a:bodyPr/>
          <a:lstStyle/>
          <a:p>
            <a:pPr/>
            <a:r>
              <a:t>1000x improvements</a:t>
            </a:r>
          </a:p>
        </p:txBody>
      </p:sp>
      <p:sp>
        <p:nvSpPr>
          <p:cNvPr id="391" name="In this work, we address these challenges and finally realize the promise of conditional computation, achieving greater than 1000x improvements in model capacity with only minor losses in computational efficiency on modern GPU clusters…"/>
          <p:cNvSpPr txBox="1"/>
          <p:nvPr>
            <p:ph type="body" idx="1"/>
          </p:nvPr>
        </p:nvSpPr>
        <p:spPr>
          <a:prstGeom prst="rect">
            <a:avLst/>
          </a:prstGeom>
        </p:spPr>
        <p:txBody>
          <a:bodyPr/>
          <a:lstStyle/>
          <a:p>
            <a:pPr/>
            <a:r>
              <a:t>In this work, we address these challenges and finally realize the promise of conditional computation, achieving greater than </a:t>
            </a:r>
            <a:r>
              <a:rPr b="1"/>
              <a:t>1000x improvements</a:t>
            </a:r>
            <a:r>
              <a:t> in model capacity with only minor losses in computational efficiency on modern GPU clusters</a:t>
            </a:r>
          </a:p>
          <a:p>
            <a:pPr/>
            <a:r>
              <a:t>We introduce a Sparsely-Gated Mixture-of-Experts layer (MoE), consisting of up to </a:t>
            </a:r>
            <a:r>
              <a:rPr b="1"/>
              <a:t>thousands of feed-forward sub-networks</a:t>
            </a:r>
            <a:endParaRPr b="1"/>
          </a:p>
          <a:p>
            <a:pPr/>
            <a:r>
              <a:t>A trainable gating network determines a </a:t>
            </a:r>
            <a:r>
              <a:rPr b="1"/>
              <a:t>sparse combination of these experts</a:t>
            </a:r>
            <a:r>
              <a:t> to use for each example. </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Mixture-of-Experts MoE"/>
          <p:cNvSpPr txBox="1"/>
          <p:nvPr>
            <p:ph type="title"/>
          </p:nvPr>
        </p:nvSpPr>
        <p:spPr>
          <a:prstGeom prst="rect">
            <a:avLst/>
          </a:prstGeom>
        </p:spPr>
        <p:txBody>
          <a:bodyPr/>
          <a:lstStyle>
            <a:lvl1pPr defTabSz="566674">
              <a:defRPr sz="7760"/>
            </a:lvl1pPr>
          </a:lstStyle>
          <a:p>
            <a:pPr/>
            <a:r>
              <a:t>Mixture-of-Experts MoE</a:t>
            </a:r>
          </a:p>
        </p:txBody>
      </p:sp>
      <p:sp>
        <p:nvSpPr>
          <p:cNvPr id="394" name="Double-click to edit"/>
          <p:cNvSpPr txBox="1"/>
          <p:nvPr>
            <p:ph type="body" idx="1"/>
          </p:nvPr>
        </p:nvSpPr>
        <p:spPr>
          <a:prstGeom prst="rect">
            <a:avLst/>
          </a:prstGeom>
        </p:spPr>
        <p:txBody>
          <a:bodyPr/>
          <a:lstStyle/>
          <a:p>
            <a:pPr/>
          </a:p>
        </p:txBody>
      </p:sp>
      <p:pic>
        <p:nvPicPr>
          <p:cNvPr id="395" name="Image" descr="Image"/>
          <p:cNvPicPr>
            <a:picLocks noChangeAspect="1"/>
          </p:cNvPicPr>
          <p:nvPr/>
        </p:nvPicPr>
        <p:blipFill>
          <a:blip r:embed="rId2">
            <a:extLst/>
          </a:blip>
          <a:stretch>
            <a:fillRect/>
          </a:stretch>
        </p:blipFill>
        <p:spPr>
          <a:xfrm>
            <a:off x="127000" y="2306128"/>
            <a:ext cx="13004800" cy="7109844"/>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Language modeling"/>
          <p:cNvSpPr txBox="1"/>
          <p:nvPr>
            <p:ph type="title"/>
          </p:nvPr>
        </p:nvSpPr>
        <p:spPr>
          <a:prstGeom prst="rect">
            <a:avLst/>
          </a:prstGeom>
        </p:spPr>
        <p:txBody>
          <a:bodyPr/>
          <a:lstStyle/>
          <a:p>
            <a:pPr/>
            <a:r>
              <a:t>Language modeling</a:t>
            </a:r>
          </a:p>
        </p:txBody>
      </p:sp>
      <p:sp>
        <p:nvSpPr>
          <p:cNvPr id="398" name="We apply the MoE to the tasks of language modeling and machine translation, where model capacity is critical for absorbing the vast quantities of knowledge available in the training corpora…"/>
          <p:cNvSpPr txBox="1"/>
          <p:nvPr>
            <p:ph type="body" idx="1"/>
          </p:nvPr>
        </p:nvSpPr>
        <p:spPr>
          <a:prstGeom prst="rect">
            <a:avLst/>
          </a:prstGeom>
        </p:spPr>
        <p:txBody>
          <a:bodyPr/>
          <a:lstStyle/>
          <a:p>
            <a:pPr marL="440055" indent="-440055" defTabSz="578358">
              <a:spcBef>
                <a:spcPts val="4100"/>
              </a:spcBef>
              <a:defRPr sz="3168"/>
            </a:pPr>
            <a:r>
              <a:t>We apply the MoE to the tasks of language modeling and machine translation, where model capacity is critical for absorbing the vast quantities of knowledge available in the training corpora</a:t>
            </a:r>
          </a:p>
          <a:p>
            <a:pPr marL="440055" indent="-440055" defTabSz="578358">
              <a:spcBef>
                <a:spcPts val="4100"/>
              </a:spcBef>
              <a:defRPr sz="3168"/>
            </a:pPr>
            <a:r>
              <a:t>We present model architectures in which a MoE with up to 137 billion parameters is applied convolutionally between stacked LSTM layers</a:t>
            </a:r>
          </a:p>
          <a:p>
            <a:pPr marL="440055" indent="-440055" defTabSz="578358">
              <a:spcBef>
                <a:spcPts val="4100"/>
              </a:spcBef>
              <a:defRPr sz="3168"/>
            </a:pPr>
            <a:r>
              <a:t>On large language modeling and machine translation benchmarks, these models achieve </a:t>
            </a:r>
            <a:r>
              <a:rPr b="1"/>
              <a:t>significantly better results</a:t>
            </a:r>
            <a:r>
              <a:t> than state-of-the-art at </a:t>
            </a:r>
            <a:r>
              <a:rPr b="1"/>
              <a:t>lower computational cost</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0" name="F. Future of AI"/>
          <p:cNvSpPr txBox="1"/>
          <p:nvPr>
            <p:ph type="title"/>
          </p:nvPr>
        </p:nvSpPr>
        <p:spPr>
          <a:xfrm>
            <a:off x="1270000" y="4171134"/>
            <a:ext cx="10464800" cy="1411332"/>
          </a:xfrm>
          <a:prstGeom prst="rect">
            <a:avLst/>
          </a:prstGeom>
        </p:spPr>
        <p:txBody>
          <a:bodyPr/>
          <a:lstStyle/>
          <a:p>
            <a:pPr/>
            <a:r>
              <a:t>F. Future of AI</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New Paradigms Needed"/>
          <p:cNvSpPr txBox="1"/>
          <p:nvPr>
            <p:ph type="title"/>
          </p:nvPr>
        </p:nvSpPr>
        <p:spPr>
          <a:prstGeom prst="rect">
            <a:avLst/>
          </a:prstGeom>
        </p:spPr>
        <p:txBody>
          <a:bodyPr/>
          <a:lstStyle>
            <a:lvl1pPr defTabSz="560831">
              <a:defRPr sz="7679"/>
            </a:lvl1pPr>
          </a:lstStyle>
          <a:p>
            <a:pPr/>
            <a:r>
              <a:t>New Paradigms Needed</a:t>
            </a:r>
          </a:p>
        </p:txBody>
      </p:sp>
      <p:sp>
        <p:nvSpPr>
          <p:cNvPr id="403" name="Ultimately, major progress in artificial intelligence will come about through systems that combine representation learning with complex reasoning…"/>
          <p:cNvSpPr txBox="1"/>
          <p:nvPr>
            <p:ph type="body" idx="1"/>
          </p:nvPr>
        </p:nvSpPr>
        <p:spPr>
          <a:prstGeom prst="rect">
            <a:avLst/>
          </a:prstGeom>
        </p:spPr>
        <p:txBody>
          <a:bodyPr/>
          <a:lstStyle/>
          <a:p>
            <a:pPr/>
            <a:r>
              <a:t>Ultimately, major progress in artificial intelligence will come about through systems that combine </a:t>
            </a:r>
            <a:r>
              <a:rPr b="1"/>
              <a:t>representation learning</a:t>
            </a:r>
            <a:r>
              <a:t> with </a:t>
            </a:r>
            <a:r>
              <a:rPr b="1"/>
              <a:t>complex reasoning</a:t>
            </a:r>
          </a:p>
          <a:p>
            <a:pPr/>
            <a:r>
              <a:t>Although deep learning and simple reasoning have been used for speech and handwriting recognition for a long time, </a:t>
            </a:r>
            <a:r>
              <a:rPr b="1"/>
              <a:t>new paradigms are needed</a:t>
            </a:r>
            <a:r>
              <a:t> to replace rule-based manipulation of symbolic expressions by operations on large vectors</a:t>
            </a:r>
            <a:br/>
            <a:br/>
            <a:r>
              <a:t>Yann LeCun, Yoshua Bengio, &amp; Geoffrey Hinton, “Deep Learning.” </a:t>
            </a:r>
            <a:r>
              <a:rPr i="1"/>
              <a:t>Nature</a:t>
            </a:r>
            <a:r>
              <a:t>, 2015</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Non-annotated Data"/>
          <p:cNvSpPr txBox="1"/>
          <p:nvPr>
            <p:ph type="title"/>
          </p:nvPr>
        </p:nvSpPr>
        <p:spPr>
          <a:prstGeom prst="rect">
            <a:avLst/>
          </a:prstGeom>
        </p:spPr>
        <p:txBody>
          <a:bodyPr/>
          <a:lstStyle/>
          <a:p>
            <a:pPr/>
            <a:r>
              <a:t>Non-annotated Data</a:t>
            </a:r>
          </a:p>
        </p:txBody>
      </p:sp>
      <p:sp>
        <p:nvSpPr>
          <p:cNvPr id="406" name="Deep learning is certainly limited in its current form, because almost all the successful applications of it use supervised learning with human-annotated data…"/>
          <p:cNvSpPr txBox="1"/>
          <p:nvPr>
            <p:ph type="body" idx="1"/>
          </p:nvPr>
        </p:nvSpPr>
        <p:spPr>
          <a:prstGeom prst="rect">
            <a:avLst/>
          </a:prstGeom>
        </p:spPr>
        <p:txBody>
          <a:bodyPr/>
          <a:lstStyle/>
          <a:p>
            <a:pPr/>
            <a:r>
              <a:t>Deep learning is certainly limited in its current form, because almost all the successful applications of it use supervised learning with human-annotated data</a:t>
            </a:r>
          </a:p>
          <a:p>
            <a:pPr/>
            <a:r>
              <a:t>We need to find ways to train large neural nets from “raw” non-annotated data so they capture the regularities of real world</a:t>
            </a:r>
            <a:br/>
            <a:br/>
            <a:r>
              <a:t>Yann LeCun, Director of AI Research at Facebook and Professor at NYU, </a:t>
            </a:r>
            <a:r>
              <a:rPr i="1"/>
              <a:t>Quora</a:t>
            </a:r>
            <a:r>
              <a:t>, July 29, 2016 </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Ditch Back-Propagation"/>
          <p:cNvSpPr txBox="1"/>
          <p:nvPr>
            <p:ph type="title"/>
          </p:nvPr>
        </p:nvSpPr>
        <p:spPr>
          <a:prstGeom prst="rect">
            <a:avLst/>
          </a:prstGeom>
        </p:spPr>
        <p:txBody>
          <a:bodyPr/>
          <a:lstStyle>
            <a:lvl1pPr defTabSz="566674">
              <a:defRPr sz="7760"/>
            </a:lvl1pPr>
          </a:lstStyle>
          <a:p>
            <a:pPr/>
            <a:r>
              <a:t>Ditch Back-Propagation</a:t>
            </a:r>
          </a:p>
        </p:txBody>
      </p:sp>
      <p:sp>
        <p:nvSpPr>
          <p:cNvPr id="409" name="Rumelhart, D. E., Hinton, G. E., and Williams, R. J. (1986)  Learning representations by back-propagating errors.  Nature, 323, 533-536.…"/>
          <p:cNvSpPr txBox="1"/>
          <p:nvPr>
            <p:ph type="body" idx="1"/>
          </p:nvPr>
        </p:nvSpPr>
        <p:spPr>
          <a:prstGeom prst="rect">
            <a:avLst/>
          </a:prstGeom>
        </p:spPr>
        <p:txBody>
          <a:bodyPr/>
          <a:lstStyle/>
          <a:p>
            <a:pPr/>
            <a:r>
              <a:t>Rumelhart, D. E., Hinton, G. E., and Williams, R. J. (1986) </a:t>
            </a:r>
            <a:br/>
            <a:r>
              <a:t>Learning representations by back-propagating errors. </a:t>
            </a:r>
            <a:br/>
            <a:r>
              <a:rPr i="1"/>
              <a:t>Nature</a:t>
            </a:r>
            <a:r>
              <a:t>, 323, 533-536.</a:t>
            </a:r>
          </a:p>
          <a:p>
            <a:pPr/>
            <a:r>
              <a:t>Geoffrey Hinton is a professor emeritus at the University of Toronto and a Google researcher</a:t>
            </a:r>
          </a:p>
          <a:p>
            <a:pPr/>
            <a:r>
              <a:t>He is now "deeply suspicious" of back-propagation, the workhorse method that underlies most of the advances we are seeing in the AI field today</a:t>
            </a:r>
          </a:p>
          <a:p>
            <a:pPr/>
            <a:r>
              <a:t>"My view is throw it all away and start again”</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1" name="Unsupervised Learning"/>
          <p:cNvSpPr txBox="1"/>
          <p:nvPr>
            <p:ph type="title"/>
          </p:nvPr>
        </p:nvSpPr>
        <p:spPr>
          <a:prstGeom prst="rect">
            <a:avLst/>
          </a:prstGeom>
        </p:spPr>
        <p:txBody>
          <a:bodyPr/>
          <a:lstStyle/>
          <a:p>
            <a:pPr/>
            <a:r>
              <a:t>Unsupervised Learning</a:t>
            </a:r>
          </a:p>
        </p:txBody>
      </p:sp>
      <p:sp>
        <p:nvSpPr>
          <p:cNvPr id="412" name="Hinton suggested that, to get to where neural networks are able to become intelligent on their own, what is known as &quot;unsupervised learning,&quot; &quot;I suspect that means getting rid of back-propagation.&quot;…"/>
          <p:cNvSpPr txBox="1"/>
          <p:nvPr>
            <p:ph type="body" idx="1"/>
          </p:nvPr>
        </p:nvSpPr>
        <p:spPr>
          <a:prstGeom prst="rect">
            <a:avLst/>
          </a:prstGeom>
        </p:spPr>
        <p:txBody>
          <a:bodyPr/>
          <a:lstStyle/>
          <a:p>
            <a:pPr/>
            <a:r>
              <a:t>Hinton suggested that, to get to where neural networks are able to become intelligent on their own, what is known as "unsupervised learning," "I suspect that means getting rid of back-propagation."</a:t>
            </a:r>
          </a:p>
          <a:p>
            <a:pPr/>
            <a:r>
              <a:t>"I don't think it's how the brain works," he said. "We clearly don't need all the labeled data."</a:t>
            </a:r>
            <a:br/>
            <a:br/>
            <a:r>
              <a:rPr i="1"/>
              <a:t>Axios, </a:t>
            </a:r>
            <a:r>
              <a:t>Sep 15, 2017</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Deixis"/>
          <p:cNvSpPr txBox="1"/>
          <p:nvPr>
            <p:ph type="title"/>
          </p:nvPr>
        </p:nvSpPr>
        <p:spPr>
          <a:prstGeom prst="rect">
            <a:avLst/>
          </a:prstGeom>
        </p:spPr>
        <p:txBody>
          <a:bodyPr/>
          <a:lstStyle/>
          <a:p>
            <a:pPr/>
            <a:r>
              <a:t>Deixis</a:t>
            </a:r>
          </a:p>
        </p:txBody>
      </p:sp>
      <p:sp>
        <p:nvSpPr>
          <p:cNvPr id="144" name="“they found a protocol breach” — “they” refers to the CDC…"/>
          <p:cNvSpPr txBox="1"/>
          <p:nvPr>
            <p:ph type="body" idx="1"/>
          </p:nvPr>
        </p:nvSpPr>
        <p:spPr>
          <a:prstGeom prst="rect">
            <a:avLst/>
          </a:prstGeom>
        </p:spPr>
        <p:txBody>
          <a:bodyPr/>
          <a:lstStyle/>
          <a:p>
            <a:pPr marL="440055" indent="-440055" defTabSz="578358">
              <a:spcBef>
                <a:spcPts val="4100"/>
              </a:spcBef>
              <a:defRPr sz="3168"/>
            </a:pPr>
            <a:r>
              <a:t>“they found a protocol breach” — “they” refers to the CDC</a:t>
            </a:r>
          </a:p>
          <a:p>
            <a:pPr marL="440055" indent="-440055" defTabSz="578358">
              <a:spcBef>
                <a:spcPts val="4100"/>
              </a:spcBef>
              <a:defRPr sz="3168"/>
            </a:pPr>
            <a:r>
              <a:t>“who was risking her life” — “who” and “her” refers to the nurse</a:t>
            </a:r>
          </a:p>
          <a:p>
            <a:pPr marL="440055" indent="-440055" defTabSz="578358">
              <a:spcBef>
                <a:spcPts val="4100"/>
              </a:spcBef>
              <a:defRPr sz="3168"/>
            </a:pPr>
            <a:r>
              <a:t>Deixis simplifies references to entities that have already been activated</a:t>
            </a:r>
          </a:p>
          <a:p>
            <a:pPr marL="440055" indent="-440055" defTabSz="578358">
              <a:spcBef>
                <a:spcPts val="4100"/>
              </a:spcBef>
              <a:defRPr sz="3168"/>
            </a:pPr>
            <a:r>
              <a:t>The assumption is that new information will automatically be applied to these activated entities</a:t>
            </a:r>
          </a:p>
          <a:p>
            <a:pPr marL="440055" indent="-440055" defTabSz="578358">
              <a:spcBef>
                <a:spcPts val="4100"/>
              </a:spcBef>
              <a:defRPr sz="3168"/>
            </a:pPr>
            <a:r>
              <a:t>It would be annoying to specify the entities every time</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Hinton on Neural Networks"/>
          <p:cNvSpPr txBox="1"/>
          <p:nvPr>
            <p:ph type="title"/>
          </p:nvPr>
        </p:nvSpPr>
        <p:spPr>
          <a:prstGeom prst="rect">
            <a:avLst/>
          </a:prstGeom>
        </p:spPr>
        <p:txBody>
          <a:bodyPr/>
          <a:lstStyle>
            <a:lvl1pPr defTabSz="508254">
              <a:defRPr sz="6960"/>
            </a:lvl1pPr>
          </a:lstStyle>
          <a:p>
            <a:pPr/>
            <a:r>
              <a:t>Hinton on Neural Networks</a:t>
            </a:r>
          </a:p>
        </p:txBody>
      </p:sp>
      <p:sp>
        <p:nvSpPr>
          <p:cNvPr id="415" name="Double-click to edit"/>
          <p:cNvSpPr txBox="1"/>
          <p:nvPr>
            <p:ph type="body" idx="1"/>
          </p:nvPr>
        </p:nvSpPr>
        <p:spPr>
          <a:xfrm>
            <a:off x="164412" y="2590800"/>
            <a:ext cx="12675976" cy="6935838"/>
          </a:xfrm>
          <a:prstGeom prst="rect">
            <a:avLst/>
          </a:prstGeom>
        </p:spPr>
        <p:txBody>
          <a:bodyPr/>
          <a:lstStyle/>
          <a:p>
            <a:pPr/>
          </a:p>
        </p:txBody>
      </p:sp>
      <p:pic>
        <p:nvPicPr>
          <p:cNvPr id="416" name="Hinton-3.jpg" descr="Hinton-3.jpg"/>
          <p:cNvPicPr>
            <a:picLocks noChangeAspect="1"/>
          </p:cNvPicPr>
          <p:nvPr/>
        </p:nvPicPr>
        <p:blipFill>
          <a:blip r:embed="rId3">
            <a:extLst/>
          </a:blip>
          <a:srcRect l="10" t="0" r="10" b="0"/>
          <a:stretch>
            <a:fillRect/>
          </a:stretch>
        </p:blipFill>
        <p:spPr>
          <a:xfrm>
            <a:off x="0" y="1892262"/>
            <a:ext cx="13004800" cy="8383714"/>
          </a:xfrm>
          <a:prstGeom prst="rect">
            <a:avLst/>
          </a:prstGeom>
          <a:ln w="12700">
            <a:miter lim="400000"/>
          </a:ln>
        </p:spPr>
      </p:pic>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0" name="Hinton-4.jpg" descr="Hinton-4.jpg"/>
          <p:cNvPicPr>
            <a:picLocks noChangeAspect="1"/>
          </p:cNvPicPr>
          <p:nvPr>
            <p:ph type="pic" idx="21"/>
          </p:nvPr>
        </p:nvPicPr>
        <p:blipFill>
          <a:blip r:embed="rId2">
            <a:extLst/>
          </a:blip>
          <a:srcRect l="710" t="0" r="710" b="0"/>
          <a:stretch>
            <a:fillRect/>
          </a:stretch>
        </p:blipFill>
        <p:spPr>
          <a:xfrm>
            <a:off x="0" y="0"/>
            <a:ext cx="13004800" cy="9753600"/>
          </a:xfrm>
          <a:prstGeom prst="rect">
            <a:avLst/>
          </a:prstGeom>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2" name="Hinton-5.jpg" descr="Hinton-5.jpg"/>
          <p:cNvPicPr>
            <a:picLocks noChangeAspect="1"/>
          </p:cNvPicPr>
          <p:nvPr>
            <p:ph type="pic" idx="21"/>
          </p:nvPr>
        </p:nvPicPr>
        <p:blipFill>
          <a:blip r:embed="rId2">
            <a:extLst/>
          </a:blip>
          <a:srcRect l="0" t="0" r="0" b="0"/>
          <a:stretch>
            <a:fillRect/>
          </a:stretch>
        </p:blipFill>
        <p:spPr>
          <a:xfrm>
            <a:off x="0" y="0"/>
            <a:ext cx="13004800" cy="9753600"/>
          </a:xfrm>
          <a:prstGeom prst="rect">
            <a:avLst/>
          </a:prstGeom>
        </p:spPr>
      </p:pic>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4" name="Hinton-6.jpg" descr="Hinton-6.jpg"/>
          <p:cNvPicPr>
            <a:picLocks noChangeAspect="1"/>
          </p:cNvPicPr>
          <p:nvPr/>
        </p:nvPicPr>
        <p:blipFill>
          <a:blip r:embed="rId2">
            <a:extLst/>
          </a:blip>
          <a:stretch>
            <a:fillRect/>
          </a:stretch>
        </p:blipFill>
        <p:spPr>
          <a:xfrm>
            <a:off x="0" y="328705"/>
            <a:ext cx="13004800" cy="9096190"/>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6" name="Hinton-7.jpg" descr="Hinton-7.jpg"/>
          <p:cNvPicPr>
            <a:picLocks noChangeAspect="1"/>
          </p:cNvPicPr>
          <p:nvPr/>
        </p:nvPicPr>
        <p:blipFill>
          <a:blip r:embed="rId2">
            <a:extLst/>
          </a:blip>
          <a:srcRect l="0" t="1120" r="0" b="1120"/>
          <a:stretch>
            <a:fillRect/>
          </a:stretch>
        </p:blipFill>
        <p:spPr>
          <a:xfrm>
            <a:off x="0" y="328705"/>
            <a:ext cx="13004800" cy="9096190"/>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Exercises"/>
          <p:cNvSpPr txBox="1"/>
          <p:nvPr>
            <p:ph type="title"/>
          </p:nvPr>
        </p:nvSpPr>
        <p:spPr>
          <a:prstGeom prst="rect">
            <a:avLst/>
          </a:prstGeom>
        </p:spPr>
        <p:txBody>
          <a:bodyPr/>
          <a:lstStyle/>
          <a:p>
            <a:pPr/>
            <a:r>
              <a:t>Exercises</a:t>
            </a:r>
          </a:p>
        </p:txBody>
      </p:sp>
      <p:sp>
        <p:nvSpPr>
          <p:cNvPr id="429" name="For a new approach to the MNIST dataset:  A Tensorflow implementation of CapsNet based on Geoffrey Hinton's paper Dynamic Routing Between Capsules (https://arxiv.org/abs/1710.09829):   https://github.com/naturomics/CapsNet-Tensorflow"/>
          <p:cNvSpPr txBox="1"/>
          <p:nvPr>
            <p:ph type="body" idx="1"/>
          </p:nvPr>
        </p:nvSpPr>
        <p:spPr>
          <a:prstGeom prst="rect">
            <a:avLst/>
          </a:prstGeom>
        </p:spPr>
        <p:txBody>
          <a:bodyPr/>
          <a:lstStyle/>
          <a:p>
            <a:pPr/>
            <a:r>
              <a:t>For a new approach to the MNIST dataset:</a:t>
            </a:r>
            <a:br/>
            <a:br/>
            <a:r>
              <a:t>A Tensorflow implementation of CapsNet based on Geoffrey Hinton's paper Dynamic Routing Between Capsules (https://arxiv.org/abs/1710.09829): </a:t>
            </a:r>
            <a:br/>
            <a:br/>
            <a:r>
              <a:t>https://github.com/naturomics/CapsNet-Tensorflow</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Thank you!"/>
          <p:cNvSpPr txBox="1"/>
          <p:nvPr>
            <p:ph type="body" idx="22"/>
          </p:nvPr>
        </p:nvSpPr>
        <p:spPr>
          <a:prstGeom prst="rect">
            <a:avLst/>
          </a:prstGeom>
        </p:spPr>
        <p:txBody>
          <a:bodyPr/>
          <a:lstStyle/>
          <a:p>
            <a:pPr/>
            <a:r>
              <a:t>Thank you!</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Establishing the Ground"/>
          <p:cNvSpPr txBox="1"/>
          <p:nvPr>
            <p:ph type="title"/>
          </p:nvPr>
        </p:nvSpPr>
        <p:spPr>
          <a:prstGeom prst="rect">
            <a:avLst/>
          </a:prstGeom>
        </p:spPr>
        <p:txBody>
          <a:bodyPr/>
          <a:lstStyle>
            <a:lvl1pPr defTabSz="566674">
              <a:defRPr sz="7760"/>
            </a:lvl1pPr>
          </a:lstStyle>
          <a:p>
            <a:pPr/>
            <a:r>
              <a:t>Establishing the Ground</a:t>
            </a:r>
          </a:p>
        </p:txBody>
      </p:sp>
      <p:sp>
        <p:nvSpPr>
          <p:cNvPr id="149" name="By “initializing” a story, a speaker establishes the “ground” or context…"/>
          <p:cNvSpPr txBox="1"/>
          <p:nvPr>
            <p:ph type="body" idx="1"/>
          </p:nvPr>
        </p:nvSpPr>
        <p:spPr>
          <a:prstGeom prst="rect">
            <a:avLst/>
          </a:prstGeom>
        </p:spPr>
        <p:txBody>
          <a:bodyPr/>
          <a:lstStyle/>
          <a:p>
            <a:pPr/>
            <a:r>
              <a:t>By “initializing” a story, a speaker establishes the “ground” or context</a:t>
            </a:r>
          </a:p>
          <a:p>
            <a:pPr/>
            <a:r>
              <a:t>This dramatically simplifies the interpretation of the story</a:t>
            </a:r>
          </a:p>
          <a:p>
            <a:pPr/>
            <a:r>
              <a:t>The audience does not need to search in a huge network for the relevant meanings of what is said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A Question"/>
          <p:cNvSpPr txBox="1"/>
          <p:nvPr>
            <p:ph type="title"/>
          </p:nvPr>
        </p:nvSpPr>
        <p:spPr>
          <a:prstGeom prst="rect">
            <a:avLst/>
          </a:prstGeom>
        </p:spPr>
        <p:txBody>
          <a:bodyPr/>
          <a:lstStyle/>
          <a:p>
            <a:pPr/>
            <a:r>
              <a:t>A Question</a:t>
            </a:r>
          </a:p>
        </p:txBody>
      </p:sp>
      <p:sp>
        <p:nvSpPr>
          <p:cNvPr id="152" name="You should take your    ?   ."/>
          <p:cNvSpPr txBox="1"/>
          <p:nvPr/>
        </p:nvSpPr>
        <p:spPr>
          <a:xfrm>
            <a:off x="2586672" y="3992809"/>
            <a:ext cx="7831456" cy="8616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b="0" sz="5000"/>
            </a:pPr>
            <a:r>
              <a:t>You should take your </a:t>
            </a:r>
            <a:r>
              <a:rPr u="sng"/>
              <a:t>   ?   </a:t>
            </a:r>
            <a:r>
              <a:t>.</a:t>
            </a:r>
          </a:p>
        </p:txBody>
      </p:sp>
      <p:sp>
        <p:nvSpPr>
          <p:cNvPr id="153" name="What is the most likely word in the blank?"/>
          <p:cNvSpPr txBox="1"/>
          <p:nvPr/>
        </p:nvSpPr>
        <p:spPr>
          <a:xfrm>
            <a:off x="2673654" y="7611713"/>
            <a:ext cx="7657492"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What is the most likely word in the blank?</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A Question"/>
          <p:cNvSpPr txBox="1"/>
          <p:nvPr>
            <p:ph type="title"/>
          </p:nvPr>
        </p:nvSpPr>
        <p:spPr>
          <a:prstGeom prst="rect">
            <a:avLst/>
          </a:prstGeom>
        </p:spPr>
        <p:txBody>
          <a:bodyPr/>
          <a:lstStyle/>
          <a:p>
            <a:pPr/>
            <a:r>
              <a:t>A Question</a:t>
            </a:r>
          </a:p>
        </p:txBody>
      </p:sp>
      <p:sp>
        <p:nvSpPr>
          <p:cNvPr id="156" name="It's raining outside. You should take your    ?   ."/>
          <p:cNvSpPr txBox="1"/>
          <p:nvPr/>
        </p:nvSpPr>
        <p:spPr>
          <a:xfrm>
            <a:off x="614201" y="4087434"/>
            <a:ext cx="11776398" cy="7093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4200"/>
              </a:spcBef>
              <a:defRPr b="0" sz="4100"/>
            </a:pPr>
            <a:r>
              <a:t>It's raining outside. You should take your </a:t>
            </a:r>
            <a:r>
              <a:rPr u="sng"/>
              <a:t>   ?   </a:t>
            </a:r>
            <a:r>
              <a:t>.</a:t>
            </a:r>
          </a:p>
        </p:txBody>
      </p:sp>
      <p:sp>
        <p:nvSpPr>
          <p:cNvPr id="157" name="What is the most likely word in the blank?"/>
          <p:cNvSpPr txBox="1"/>
          <p:nvPr/>
        </p:nvSpPr>
        <p:spPr>
          <a:xfrm>
            <a:off x="2673654" y="7611713"/>
            <a:ext cx="7657492"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b="0" sz="3200"/>
            </a:lvl1pPr>
          </a:lstStyle>
          <a:p>
            <a:pPr/>
            <a:r>
              <a:t>What is the most likely word in the blank?</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