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 Id="rId3" Type="http://schemas.openxmlformats.org/officeDocument/2006/relationships/hyperlink" Target="https://towardsdatascience.com/image-classifier-cats-vs-dogs-with-convolutional-neural-networks-cnns-and-google-colabs-4e9af21ae7a8"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cs231n.stanford.edu/slides/2019/cs231n_2019_lecture05.pdf"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 Id="rId3" Type="http://schemas.openxmlformats.org/officeDocument/2006/relationships/hyperlink" Target="http://yann.lecun.com/exdb/publis/pdf/lecun-98.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Image source: https://goodpsychology.wordpress.com/2013/03/13/235/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Shape 576"/>
          <p:cNvSpPr/>
          <p:nvPr>
            <p:ph type="sldImg"/>
          </p:nvPr>
        </p:nvSpPr>
        <p:spPr>
          <a:prstGeom prst="rect">
            <a:avLst/>
          </a:prstGeom>
        </p:spPr>
        <p:txBody>
          <a:bodyPr/>
          <a:lstStyle/>
          <a:p>
            <a:pPr/>
          </a:p>
        </p:txBody>
      </p:sp>
      <p:sp>
        <p:nvSpPr>
          <p:cNvPr id="577" name="Shape 577"/>
          <p:cNvSpPr/>
          <p:nvPr>
            <p:ph type="body" sz="quarter" idx="1"/>
          </p:nvPr>
        </p:nvSpPr>
        <p:spPr>
          <a:prstGeom prst="rect">
            <a:avLst/>
          </a:prstGeom>
        </p:spPr>
        <p:txBody>
          <a:bodyPr/>
          <a:lstStyle/>
          <a:p>
            <a:pPr/>
            <a:r>
              <a:t>The first work that popularized Convolutional Networks in Computer Vision was the AlexNet, developed by Alex Krizhevsky, Ilya Sutskever and Geoff Hinton. The AlexNet was submitted to the ImageNet ILSVRC challenge in 2012 and significantly outperformed the second runner-up (top 5 error of 16% compared to runner-up with 26% error). The Network had a very similar architecture to LeNet, but was deeper, bigger, and featured Convolutional Layers stacked on top of each other (previously it was common to only have a single CONV layer always immediately followed by a POOL layer).</a:t>
            </a:r>
          </a:p>
          <a:p>
            <a:pPr/>
          </a:p>
          <a:p>
            <a:pPr/>
            <a:r>
              <a:t>From</a:t>
            </a:r>
          </a:p>
          <a:p>
            <a:pPr/>
            <a:r>
              <a:t>http://cs231n.github.io/convolutional-networks/#case</a:t>
            </a:r>
          </a:p>
          <a:p>
            <a:pPr/>
            <a:r>
              <a:t>http://yann.lecun.com/exdb/publis/pdf/lecun-98.pdf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Shape 582"/>
          <p:cNvSpPr/>
          <p:nvPr>
            <p:ph type="sldImg"/>
          </p:nvPr>
        </p:nvSpPr>
        <p:spPr>
          <a:prstGeom prst="rect">
            <a:avLst/>
          </a:prstGeom>
        </p:spPr>
        <p:txBody>
          <a:bodyPr/>
          <a:lstStyle/>
          <a:p>
            <a:pPr/>
          </a:p>
        </p:txBody>
      </p:sp>
      <p:sp>
        <p:nvSpPr>
          <p:cNvPr id="583" name="Shape 583"/>
          <p:cNvSpPr/>
          <p:nvPr>
            <p:ph type="body" sz="quarter" idx="1"/>
          </p:nvPr>
        </p:nvSpPr>
        <p:spPr>
          <a:prstGeom prst="rect">
            <a:avLst/>
          </a:prstGeom>
        </p:spPr>
        <p:txBody>
          <a:bodyPr/>
          <a:lstStyle/>
          <a:p>
            <a:pPr/>
            <a:r>
              <a:t>The ILSVRC 2014 winner was a Convolutional Network from Szegedy et al. from Google. Its main contribution was the development of an Inception Module that dramatically reduced the number of parameters in the network (4M, compared to AlexNet with 60M). Additionally, this paper uses Average Pooling instead of Fully Connected layers at the top of the ConvNet, eliminating a large amount of parameters that do not seem to matter much. There are also several followup versions to the GoogLeNet, most recently Inception-v4.</a:t>
            </a:r>
          </a:p>
          <a:p>
            <a:pPr/>
            <a:r>
              <a:t>From</a:t>
            </a:r>
          </a:p>
          <a:p>
            <a:pPr/>
            <a:r>
              <a:t>http://cs231n.github.io/convolutional-networks/#case</a:t>
            </a:r>
          </a:p>
          <a:p>
            <a:pPr/>
            <a:r>
              <a:t>http://yann.lecun.com/exdb/publis/pdf/lecun-98.pdf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Shape 588"/>
          <p:cNvSpPr/>
          <p:nvPr>
            <p:ph type="sldImg"/>
          </p:nvPr>
        </p:nvSpPr>
        <p:spPr>
          <a:prstGeom prst="rect">
            <a:avLst/>
          </a:prstGeom>
        </p:spPr>
        <p:txBody>
          <a:bodyPr/>
          <a:lstStyle/>
          <a:p>
            <a:pPr/>
          </a:p>
        </p:txBody>
      </p:sp>
      <p:sp>
        <p:nvSpPr>
          <p:cNvPr id="589" name="Shape 589"/>
          <p:cNvSpPr/>
          <p:nvPr>
            <p:ph type="body" sz="quarter" idx="1"/>
          </p:nvPr>
        </p:nvSpPr>
        <p:spPr>
          <a:prstGeom prst="rect">
            <a:avLst/>
          </a:prstGeom>
        </p:spPr>
        <p:txBody>
          <a:bodyPr/>
          <a:lstStyle/>
          <a:p>
            <a:pPr/>
            <a:r>
              <a:t>The runner-up in ILSVRC 2014 was the network from Karen Simonyan and Andrew Zisserman that became known as the VGGNet. Its main contribution was in showing that the depth of the network is a critical component for good performance. Their final best network contains 16 CONV/FC layers and, appealingly, features an extremely homogeneous architecture that only performs 3x3 convolutions and 2x2 pooling from the beginning to the end. Their pretrained model is available for plug and play use in Caffe. A downside of the VGGNet is that it is more expensive to evaluate and uses a lot more memory and parameters (140M). Most of these parameters are in the first fully connected layer, and it was since found that these FC layers can be removed with no performance downgrade, significantly reducing the number of necessary parameters.</a:t>
            </a:r>
          </a:p>
          <a:p>
            <a:pPr/>
          </a:p>
          <a:p>
            <a:pPr/>
            <a:r>
              <a:t>From</a:t>
            </a:r>
          </a:p>
          <a:p>
            <a:pPr/>
            <a:r>
              <a:t>http://cs231n.github.io/convolutional-networks/#case</a:t>
            </a:r>
          </a:p>
          <a:p>
            <a:pPr/>
            <a:r>
              <a:t>http://yann.lecun.com/exdb/publis/pdf/lecun-98.pdf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Shape 594"/>
          <p:cNvSpPr/>
          <p:nvPr>
            <p:ph type="sldImg"/>
          </p:nvPr>
        </p:nvSpPr>
        <p:spPr>
          <a:prstGeom prst="rect">
            <a:avLst/>
          </a:prstGeom>
        </p:spPr>
        <p:txBody>
          <a:bodyPr/>
          <a:lstStyle/>
          <a:p>
            <a:pPr/>
          </a:p>
        </p:txBody>
      </p:sp>
      <p:sp>
        <p:nvSpPr>
          <p:cNvPr id="595" name="Shape 595"/>
          <p:cNvSpPr/>
          <p:nvPr>
            <p:ph type="body" sz="quarter" idx="1"/>
          </p:nvPr>
        </p:nvSpPr>
        <p:spPr>
          <a:prstGeom prst="rect">
            <a:avLst/>
          </a:prstGeom>
        </p:spPr>
        <p:txBody>
          <a:bodyPr/>
          <a:lstStyle/>
          <a:p>
            <a:pPr/>
            <a:r>
              <a:t>Residual Network developed by Kaiming He et al. was the winner of ILSVRC 2015. It features special skip connections and a heavy use of batch normalization. The architecture is also missing fully connected layers at the end of the network. The reader is also referred to Kaiming’s presentation (video, slides), and some recent experiments that reproduce these networks in Torch. ResNets are currently by far state of the art Convolutional Neural Network models and are the default choice for using ConvNets in practice (as of May 10, 2016). In particular, also see more recent developments that tweak the original architecture from Kaiming He et al. Identity Mappings in Deep Residual Networks (published March 2016).</a:t>
            </a:r>
          </a:p>
          <a:p>
            <a:pPr/>
          </a:p>
          <a:p>
            <a:pPr/>
            <a:r>
              <a:t>From</a:t>
            </a:r>
          </a:p>
          <a:p>
            <a:pPr/>
            <a:r>
              <a:t>http://cs231n.github.io/convolutional-networks/#case</a:t>
            </a:r>
          </a:p>
          <a:p>
            <a:pPr/>
            <a:r>
              <a:t>http://yann.lecun.com/exdb/publis/pdf/lecun-98.pdf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r>
              <a:t>Image source: </a:t>
            </a:r>
            <a:r>
              <a:rPr u="sng">
                <a:hlinkClick r:id="rId3" invalidUrl="" action="" tgtFrame="" tooltip="" history="1" highlightClick="0" endSnd="0"/>
              </a:rPr>
              <a:t>https://towardsdatascience.com/image-classifier-cats-vs-dogs-with-convolutional-neural-networks-cnns-and-google-colabs-4e9af21ae7a8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Source from: </a:t>
            </a:r>
            <a:r>
              <a:rPr u="sng">
                <a:hlinkClick r:id="rId3" invalidUrl="" action="" tgtFrame="" tooltip="" history="1" highlightClick="0" endSnd="0"/>
              </a:rPr>
              <a:t>http://cs231n.stanford.edu/slides/2019/cs231n_2019_lecture05.pdf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For a computer, an image is just an array of values. Typically it’s a 3-dimensional (RGB) matrix of pixel values. Each pixel has a specific value of red, green and blue that represents the color of a given pixel.</a:t>
            </a:r>
          </a:p>
          <a:p>
            <a:pPr/>
          </a:p>
          <a:p>
            <a:pPr/>
            <a:r>
              <a:t>This means for a 32×32×3 dimension image, we need more than 14 million parameters to train the network. A 32×32×3 dimension image is very small.</a:t>
            </a:r>
          </a:p>
          <a:p>
            <a:pPr/>
          </a:p>
          <a:p>
            <a:pPr/>
            <a:r>
              <a:t>If we use a 1000×1000x3 dimension image, we need more than </a:t>
            </a:r>
            <a:r>
              <a:rPr b="1"/>
              <a:t>1 billion parameters!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Let’s say we have a pattern or a stamp that we want to repeat at regular intervals on a sheet of paper, a very convenient way to do this is to perform a convolution of the pattern with a regular grid on the paper. Think about hovering the stamp (or kernel) above the paper and moving it along a grid before pushing it into the page at each interval.</a:t>
            </a:r>
          </a:p>
          <a:p>
            <a:pPr/>
          </a:p>
          <a:p>
            <a:pPr/>
            <a:r>
              <a:t>This idea of wanting to repeat a pattern (kernel) across some domain comes up a lot in the realm of signal processing and computer vision. In fact, if you’ve ever used a graphics package such as Photoshop, Inkscape or GIMP, you’ll have seen many kernels before. The list of ‘filters’ such as ‘blur’, ‘sharpen’ and ‘edge-detection’ are all done with a convolution of a kernel or filter with the image that you’re looking at.</a:t>
            </a:r>
          </a:p>
          <a:p>
            <a:pPr/>
          </a:p>
          <a:p>
            <a:pPr/>
            <a:r>
              <a:t>https://mlnotebook.github.io/post/CNN1/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Fliter: weights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Shape 536"/>
          <p:cNvSpPr/>
          <p:nvPr>
            <p:ph type="sldImg"/>
          </p:nvPr>
        </p:nvSpPr>
        <p:spPr>
          <a:prstGeom prst="rect">
            <a:avLst/>
          </a:prstGeom>
        </p:spPr>
        <p:txBody>
          <a:bodyPr/>
          <a:lstStyle/>
          <a:p>
            <a:pPr/>
          </a:p>
        </p:txBody>
      </p:sp>
      <p:sp>
        <p:nvSpPr>
          <p:cNvPr id="537" name="Shape 537"/>
          <p:cNvSpPr/>
          <p:nvPr>
            <p:ph type="body" sz="quarter" idx="1"/>
          </p:nvPr>
        </p:nvSpPr>
        <p:spPr>
          <a:prstGeom prst="rect">
            <a:avLst/>
          </a:prstGeom>
        </p:spPr>
        <p:txBody>
          <a:bodyPr/>
          <a:lstStyle/>
          <a:p>
            <a:pPr/>
            <a:r>
              <a:t>https://www.quora.com/What-does-stride-mean-in-the-context-of-convolutional-neural-networks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Shape 547"/>
          <p:cNvSpPr/>
          <p:nvPr>
            <p:ph type="sldImg"/>
          </p:nvPr>
        </p:nvSpPr>
        <p:spPr>
          <a:prstGeom prst="rect">
            <a:avLst/>
          </a:prstGeom>
        </p:spPr>
        <p:txBody>
          <a:bodyPr/>
          <a:lstStyle/>
          <a:p>
            <a:pPr/>
          </a:p>
        </p:txBody>
      </p:sp>
      <p:sp>
        <p:nvSpPr>
          <p:cNvPr id="548" name="Shape 548"/>
          <p:cNvSpPr/>
          <p:nvPr>
            <p:ph type="body" sz="quarter" idx="1"/>
          </p:nvPr>
        </p:nvSpPr>
        <p:spPr>
          <a:prstGeom prst="rect">
            <a:avLst/>
          </a:prstGeom>
        </p:spPr>
        <p:txBody>
          <a:bodyPr/>
          <a:lstStyle/>
          <a:p>
            <a:pPr/>
            <a:r>
              <a:t>http://cs231n.github.io/convolutional-networks/#pool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Shape 556"/>
          <p:cNvSpPr/>
          <p:nvPr>
            <p:ph type="sldImg"/>
          </p:nvPr>
        </p:nvSpPr>
        <p:spPr>
          <a:prstGeom prst="rect">
            <a:avLst/>
          </a:prstGeom>
        </p:spPr>
        <p:txBody>
          <a:bodyPr/>
          <a:lstStyle/>
          <a:p>
            <a:pPr/>
          </a:p>
        </p:txBody>
      </p:sp>
      <p:sp>
        <p:nvSpPr>
          <p:cNvPr id="557" name="Shape 557"/>
          <p:cNvSpPr/>
          <p:nvPr>
            <p:ph type="body" sz="quarter" idx="1"/>
          </p:nvPr>
        </p:nvSpPr>
        <p:spPr>
          <a:prstGeom prst="rect">
            <a:avLst/>
          </a:prstGeom>
        </p:spPr>
        <p:txBody>
          <a:bodyPr/>
          <a:lstStyle/>
          <a:p>
            <a:pPr/>
            <a:r>
              <a:t>http://cs231n.github.io/convolutional-networks/#pool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Shape 570"/>
          <p:cNvSpPr/>
          <p:nvPr>
            <p:ph type="sldImg"/>
          </p:nvPr>
        </p:nvSpPr>
        <p:spPr>
          <a:prstGeom prst="rect">
            <a:avLst/>
          </a:prstGeom>
        </p:spPr>
        <p:txBody>
          <a:bodyPr/>
          <a:lstStyle/>
          <a:p>
            <a:pPr/>
          </a:p>
        </p:txBody>
      </p:sp>
      <p:sp>
        <p:nvSpPr>
          <p:cNvPr id="571" name="Shape 571"/>
          <p:cNvSpPr/>
          <p:nvPr>
            <p:ph type="body" sz="quarter" idx="1"/>
          </p:nvPr>
        </p:nvSpPr>
        <p:spPr>
          <a:prstGeom prst="rect">
            <a:avLst/>
          </a:prstGeom>
        </p:spPr>
        <p:txBody>
          <a:bodyPr/>
          <a:lstStyle/>
          <a:p>
            <a:pPr/>
            <a:r>
              <a:t>From</a:t>
            </a:r>
          </a:p>
          <a:p>
            <a:pPr/>
            <a:r>
              <a:t>http://cs231n.github.io/convolutional-networks/#case</a:t>
            </a:r>
          </a:p>
          <a:p>
            <a:pPr/>
            <a:r>
              <a:rPr u="sng">
                <a:hlinkClick r:id="rId3" invalidUrl="" action="" tgtFrame="" tooltip="" history="1" highlightClick="0" endSnd="0"/>
              </a:rPr>
              <a:t>http://yann.lecun.com/exdb/publis/pdf/lecun-98.pdf</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1638300"/>
            <a:ext cx="10464800" cy="3302000"/>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pPr/>
            <a:r>
              <a:t>Title Text</a:t>
            </a:r>
          </a:p>
        </p:txBody>
      </p:sp>
      <p:sp>
        <p:nvSpPr>
          <p:cNvPr id="11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45600"/>
            <a:ext cx="368504" cy="381000"/>
          </a:xfrm>
          <a:prstGeom prst="rect">
            <a:avLst/>
          </a:prstGeom>
        </p:spPr>
        <p:txBody>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s://en.wikipedia.org/wiki/David_H._Hubel" TargetMode="External"/><Relationship Id="rId4" Type="http://schemas.openxmlformats.org/officeDocument/2006/relationships/hyperlink" Target="https://en.wikipedia.org/wiki/Torsten_Wiesel" TargetMode="External"/><Relationship Id="rId5" Type="http://schemas.openxmlformats.org/officeDocument/2006/relationships/hyperlink" Target="https://en.wikipedia.org/wiki/Cortex_(anatomy)" TargetMode="External"/><Relationship Id="rId6" Type="http://schemas.openxmlformats.org/officeDocument/2006/relationships/hyperlink" Target="https://en.wikipedia.org/wiki/Visual_field" TargetMode="External"/><Relationship Id="rId7" Type="http://schemas.openxmlformats.org/officeDocument/2006/relationships/image" Target="../media/image1.tif"/></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yann.lecun.com/exdb/publis/pdf/lecun-98.pdf" TargetMode="External"/><Relationship Id="rId4" Type="http://schemas.openxmlformats.org/officeDocument/2006/relationships/image" Target="../media/image9.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tif"/></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tif"/></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tif"/><Relationship Id="rId4" Type="http://schemas.openxmlformats.org/officeDocument/2006/relationships/hyperlink" Target="https://www.kaggle.com/uysimty/keras-cnn-dog-or-cat-classification" TargetMode="Externa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eep Learning Basics"/>
          <p:cNvSpPr txBox="1"/>
          <p:nvPr>
            <p:ph type="title"/>
          </p:nvPr>
        </p:nvSpPr>
        <p:spPr>
          <a:xfrm>
            <a:off x="1270000" y="1638300"/>
            <a:ext cx="10464800" cy="1618754"/>
          </a:xfrm>
          <a:prstGeom prst="rect">
            <a:avLst/>
          </a:prstGeom>
        </p:spPr>
        <p:txBody>
          <a:bodyPr/>
          <a:lstStyle/>
          <a:p>
            <a:pPr/>
            <a:r>
              <a:t>Deep Learning Basics</a:t>
            </a:r>
          </a:p>
        </p:txBody>
      </p:sp>
      <p:sp>
        <p:nvSpPr>
          <p:cNvPr id="129" name="Convolutional Neural Networks"/>
          <p:cNvSpPr txBox="1"/>
          <p:nvPr>
            <p:ph type="body" sz="quarter" idx="1"/>
          </p:nvPr>
        </p:nvSpPr>
        <p:spPr>
          <a:xfrm>
            <a:off x="1270000" y="4089400"/>
            <a:ext cx="10464800" cy="1130300"/>
          </a:xfrm>
          <a:prstGeom prst="rect">
            <a:avLst/>
          </a:prstGeom>
        </p:spPr>
        <p:txBody>
          <a:bodyPr/>
          <a:lstStyle>
            <a:lvl1pPr defTabSz="426466">
              <a:defRPr sz="5840"/>
            </a:lvl1pPr>
          </a:lstStyle>
          <a:p>
            <a:pPr/>
            <a:r>
              <a:t>Convolutional Neural Networks </a:t>
            </a:r>
            <a:endParaRPr sz="876"/>
          </a:p>
        </p:txBody>
      </p:sp>
      <p:sp>
        <p:nvSpPr>
          <p:cNvPr id="130" name="Francis Steen and Xinyu You…"/>
          <p:cNvSpPr txBox="1"/>
          <p:nvPr/>
        </p:nvSpPr>
        <p:spPr>
          <a:xfrm>
            <a:off x="3347389" y="6159499"/>
            <a:ext cx="631002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800">
                <a:solidFill>
                  <a:srgbClr val="FFFFFF"/>
                </a:solidFill>
                <a:latin typeface="Helvetica Light"/>
                <a:ea typeface="Helvetica Light"/>
                <a:cs typeface="Helvetica Light"/>
                <a:sym typeface="Helvetica Light"/>
              </a:defRPr>
            </a:pPr>
            <a:r>
              <a:t>Francis Steen and Xinyu You</a:t>
            </a:r>
          </a:p>
          <a:p>
            <a:pPr>
              <a:defRPr b="0" sz="3800">
                <a:solidFill>
                  <a:srgbClr val="FFFFFF"/>
                </a:solidFill>
                <a:latin typeface="Helvetica Light"/>
                <a:ea typeface="Helvetica Light"/>
                <a:cs typeface="Helvetica Light"/>
                <a:sym typeface="Helvetica Light"/>
              </a:defRPr>
            </a:pPr>
            <a:r>
              <a:t>Red Hen Lab</a:t>
            </a:r>
          </a:p>
          <a:p>
            <a:pPr>
              <a:defRPr b="0" sz="3800">
                <a:solidFill>
                  <a:srgbClr val="FFFFFF"/>
                </a:solidFill>
                <a:latin typeface="Helvetica Light"/>
                <a:ea typeface="Helvetica Light"/>
                <a:cs typeface="Helvetica Light"/>
                <a:sym typeface="Helvetica Light"/>
              </a:defRPr>
            </a:pPr>
            <a:r>
              <a:t>August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Losing location information"/>
          <p:cNvSpPr txBox="1"/>
          <p:nvPr>
            <p:ph type="title"/>
          </p:nvPr>
        </p:nvSpPr>
        <p:spPr>
          <a:prstGeom prst="rect">
            <a:avLst/>
          </a:prstGeom>
        </p:spPr>
        <p:txBody>
          <a:bodyPr/>
          <a:lstStyle>
            <a:lvl1pPr defTabSz="502412">
              <a:defRPr sz="6880"/>
            </a:lvl1pPr>
          </a:lstStyle>
          <a:p>
            <a:pPr/>
            <a:r>
              <a:t>Losing location information</a:t>
            </a:r>
          </a:p>
        </p:txBody>
      </p:sp>
      <p:sp>
        <p:nvSpPr>
          <p:cNvPr id="174" name="The image is usually a three-dimensional shape in the direction of height, length, and channel.  However, when inputting to the full connection layer, we need to flatten the 3D data into 1D data.…"/>
          <p:cNvSpPr txBox="1"/>
          <p:nvPr>
            <p:ph type="body" idx="1"/>
          </p:nvPr>
        </p:nvSpPr>
        <p:spPr>
          <a:xfrm>
            <a:off x="952500" y="4041016"/>
            <a:ext cx="11501820" cy="4836284"/>
          </a:xfrm>
          <a:prstGeom prst="rect">
            <a:avLst/>
          </a:prstGeom>
        </p:spPr>
        <p:txBody>
          <a:bodyPr/>
          <a:lstStyle/>
          <a:p>
            <a:pPr marL="440055" indent="-440055" defTabSz="578358">
              <a:spcBef>
                <a:spcPts val="4100"/>
              </a:spcBef>
              <a:defRPr sz="3168"/>
            </a:pPr>
            <a:r>
              <a:t>The image is usually a three-dimensional shape in the direction of height, length, and channel.  However, when inputting to the full connection layer, we need to flatten the </a:t>
            </a:r>
            <a:r>
              <a:rPr b="1"/>
              <a:t>3D</a:t>
            </a:r>
            <a:r>
              <a:t> data into </a:t>
            </a:r>
            <a:r>
              <a:rPr b="1"/>
              <a:t>1D</a:t>
            </a:r>
            <a:r>
              <a:t> data.</a:t>
            </a:r>
          </a:p>
          <a:p>
            <a:pPr marL="440055" indent="-440055" defTabSz="578358">
              <a:spcBef>
                <a:spcPts val="4100"/>
              </a:spcBef>
              <a:defRPr sz="3168"/>
            </a:pPr>
            <a:r>
              <a:t>The image is a 3D shape that contains important spatial information. For example, spatially adjacent pixels are similar values, and each channel of the RBG has a close correlation, and there is no correlation between pixels that are far apart.</a:t>
            </a:r>
          </a:p>
        </p:txBody>
      </p:sp>
      <p:sp>
        <p:nvSpPr>
          <p:cNvPr id="175" name="In a fully connected network, relative locations are lost"/>
          <p:cNvSpPr txBox="1"/>
          <p:nvPr/>
        </p:nvSpPr>
        <p:spPr>
          <a:xfrm>
            <a:off x="758050" y="2445789"/>
            <a:ext cx="11488700"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In a fully connected network, relative locations are lost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y we need CNNs"/>
          <p:cNvSpPr txBox="1"/>
          <p:nvPr>
            <p:ph type="title"/>
          </p:nvPr>
        </p:nvSpPr>
        <p:spPr>
          <a:prstGeom prst="rect">
            <a:avLst/>
          </a:prstGeom>
        </p:spPr>
        <p:txBody>
          <a:bodyPr/>
          <a:lstStyle/>
          <a:p>
            <a:pPr/>
            <a:r>
              <a:t>Why we need CNNs</a:t>
            </a:r>
          </a:p>
        </p:txBody>
      </p:sp>
      <p:sp>
        <p:nvSpPr>
          <p:cNvPr id="178" name="The calculation of the fully connected (affine) layer is too large…"/>
          <p:cNvSpPr txBox="1"/>
          <p:nvPr>
            <p:ph type="body" idx="1"/>
          </p:nvPr>
        </p:nvSpPr>
        <p:spPr>
          <a:xfrm>
            <a:off x="952500" y="2590800"/>
            <a:ext cx="11099800" cy="4572000"/>
          </a:xfrm>
          <a:prstGeom prst="rect">
            <a:avLst/>
          </a:prstGeom>
        </p:spPr>
        <p:txBody>
          <a:bodyPr/>
          <a:lstStyle/>
          <a:p>
            <a:pPr/>
            <a:r>
              <a:t>The calculation of the fully connected (affine) layer is too large</a:t>
            </a:r>
          </a:p>
          <a:p>
            <a:pPr/>
            <a:r>
              <a:t>Location Information will lose in forward neural network </a:t>
            </a:r>
          </a:p>
        </p:txBody>
      </p:sp>
      <p:sp>
        <p:nvSpPr>
          <p:cNvPr id="179" name="CNNs can solve those problems!"/>
          <p:cNvSpPr txBox="1"/>
          <p:nvPr/>
        </p:nvSpPr>
        <p:spPr>
          <a:xfrm>
            <a:off x="2998768" y="7603826"/>
            <a:ext cx="7007264"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CNNs can solve those problems!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 The Structure of CNNs"/>
          <p:cNvSpPr txBox="1"/>
          <p:nvPr>
            <p:ph type="title"/>
          </p:nvPr>
        </p:nvSpPr>
        <p:spPr>
          <a:prstGeom prst="rect">
            <a:avLst/>
          </a:prstGeom>
        </p:spPr>
        <p:txBody>
          <a:bodyPr/>
          <a:lstStyle/>
          <a:p>
            <a:pPr/>
            <a:r>
              <a:t>C. The Structure of CNNs</a:t>
            </a:r>
          </a:p>
        </p:txBody>
      </p:sp>
      <p:sp>
        <p:nvSpPr>
          <p:cNvPr id="182" name="Double-click to edit"/>
          <p:cNvSpPr txBox="1"/>
          <p:nvPr>
            <p:ph type="body" sz="half" idx="1"/>
          </p:nvPr>
        </p:nvSpPr>
        <p:spPr>
          <a:xfrm>
            <a:off x="1270000" y="5029200"/>
            <a:ext cx="10464800" cy="3684538"/>
          </a:xfrm>
          <a:prstGeom prst="rect">
            <a:avLst/>
          </a:prstGeom>
        </p:spPr>
        <p:txBody>
          <a:bodyP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he Structure of CNNs"/>
          <p:cNvSpPr txBox="1"/>
          <p:nvPr>
            <p:ph type="title"/>
          </p:nvPr>
        </p:nvSpPr>
        <p:spPr>
          <a:prstGeom prst="rect">
            <a:avLst/>
          </a:prstGeom>
        </p:spPr>
        <p:txBody>
          <a:bodyPr/>
          <a:lstStyle/>
          <a:p>
            <a:pPr/>
            <a:r>
              <a:t>The Structure of CNNs</a:t>
            </a:r>
          </a:p>
        </p:txBody>
      </p:sp>
      <p:grpSp>
        <p:nvGrpSpPr>
          <p:cNvPr id="187" name="Group"/>
          <p:cNvGrpSpPr/>
          <p:nvPr/>
        </p:nvGrpSpPr>
        <p:grpSpPr>
          <a:xfrm>
            <a:off x="2636414" y="2941134"/>
            <a:ext cx="9400262" cy="2494222"/>
            <a:chOff x="0" y="0"/>
            <a:chExt cx="9400261" cy="2494220"/>
          </a:xfrm>
        </p:grpSpPr>
        <p:pic>
          <p:nvPicPr>
            <p:cNvPr id="185" name="Image" descr="Image"/>
            <p:cNvPicPr>
              <a:picLocks noChangeAspect="1"/>
            </p:cNvPicPr>
            <p:nvPr/>
          </p:nvPicPr>
          <p:blipFill>
            <a:blip r:embed="rId2">
              <a:extLst/>
            </a:blip>
            <a:stretch>
              <a:fillRect/>
            </a:stretch>
          </p:blipFill>
          <p:spPr>
            <a:xfrm>
              <a:off x="0" y="0"/>
              <a:ext cx="9400262" cy="2494221"/>
            </a:xfrm>
            <a:prstGeom prst="rect">
              <a:avLst/>
            </a:prstGeom>
            <a:ln w="12700" cap="flat">
              <a:noFill/>
              <a:miter lim="400000"/>
            </a:ln>
            <a:effectLst/>
          </p:spPr>
        </p:pic>
        <p:pic>
          <p:nvPicPr>
            <p:cNvPr id="186" name="Image" descr="Image"/>
            <p:cNvPicPr>
              <a:picLocks noChangeAspect="1"/>
            </p:cNvPicPr>
            <p:nvPr/>
          </p:nvPicPr>
          <p:blipFill>
            <a:blip r:embed="rId3">
              <a:extLst/>
            </a:blip>
            <a:stretch>
              <a:fillRect/>
            </a:stretch>
          </p:blipFill>
          <p:spPr>
            <a:xfrm>
              <a:off x="132389" y="846714"/>
              <a:ext cx="780261" cy="800793"/>
            </a:xfrm>
            <a:prstGeom prst="rect">
              <a:avLst/>
            </a:prstGeom>
            <a:ln w="12700" cap="flat">
              <a:noFill/>
              <a:miter lim="400000"/>
            </a:ln>
            <a:effectLst/>
          </p:spPr>
        </p:pic>
      </p:grpSp>
      <p:grpSp>
        <p:nvGrpSpPr>
          <p:cNvPr id="190" name="Group"/>
          <p:cNvGrpSpPr/>
          <p:nvPr/>
        </p:nvGrpSpPr>
        <p:grpSpPr>
          <a:xfrm>
            <a:off x="2570128" y="6101424"/>
            <a:ext cx="9532834" cy="2281940"/>
            <a:chOff x="0" y="0"/>
            <a:chExt cx="9532832" cy="2281939"/>
          </a:xfrm>
        </p:grpSpPr>
        <p:pic>
          <p:nvPicPr>
            <p:cNvPr id="188" name="Image" descr="Image"/>
            <p:cNvPicPr>
              <a:picLocks noChangeAspect="1"/>
            </p:cNvPicPr>
            <p:nvPr/>
          </p:nvPicPr>
          <p:blipFill>
            <a:blip r:embed="rId4">
              <a:extLst/>
            </a:blip>
            <a:stretch>
              <a:fillRect/>
            </a:stretch>
          </p:blipFill>
          <p:spPr>
            <a:xfrm>
              <a:off x="0" y="0"/>
              <a:ext cx="9532833" cy="2281940"/>
            </a:xfrm>
            <a:prstGeom prst="rect">
              <a:avLst/>
            </a:prstGeom>
            <a:ln w="12700" cap="flat">
              <a:noFill/>
              <a:miter lim="400000"/>
            </a:ln>
            <a:effectLst/>
          </p:spPr>
        </p:pic>
        <p:pic>
          <p:nvPicPr>
            <p:cNvPr id="189" name="Image" descr="Image"/>
            <p:cNvPicPr>
              <a:picLocks noChangeAspect="1"/>
            </p:cNvPicPr>
            <p:nvPr/>
          </p:nvPicPr>
          <p:blipFill>
            <a:blip r:embed="rId3">
              <a:extLst/>
            </a:blip>
            <a:stretch>
              <a:fillRect/>
            </a:stretch>
          </p:blipFill>
          <p:spPr>
            <a:xfrm>
              <a:off x="189081" y="736752"/>
              <a:ext cx="781899" cy="802476"/>
            </a:xfrm>
            <a:prstGeom prst="rect">
              <a:avLst/>
            </a:prstGeom>
            <a:ln w="12700" cap="flat">
              <a:noFill/>
              <a:miter lim="400000"/>
            </a:ln>
            <a:effectLst/>
          </p:spPr>
        </p:pic>
      </p:grpSp>
      <p:sp>
        <p:nvSpPr>
          <p:cNvPr id="191" name="DNNs"/>
          <p:cNvSpPr txBox="1"/>
          <p:nvPr/>
        </p:nvSpPr>
        <p:spPr>
          <a:xfrm>
            <a:off x="694355" y="3957715"/>
            <a:ext cx="95554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DNNs</a:t>
            </a:r>
          </a:p>
        </p:txBody>
      </p:sp>
      <p:sp>
        <p:nvSpPr>
          <p:cNvPr id="192" name="CNNs"/>
          <p:cNvSpPr txBox="1"/>
          <p:nvPr/>
        </p:nvSpPr>
        <p:spPr>
          <a:xfrm>
            <a:off x="694355" y="7011865"/>
            <a:ext cx="95554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CNNs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he Structure of CNNs"/>
          <p:cNvSpPr txBox="1"/>
          <p:nvPr>
            <p:ph type="title"/>
          </p:nvPr>
        </p:nvSpPr>
        <p:spPr>
          <a:prstGeom prst="rect">
            <a:avLst/>
          </a:prstGeom>
        </p:spPr>
        <p:txBody>
          <a:bodyPr/>
          <a:lstStyle/>
          <a:p>
            <a:pPr/>
            <a:r>
              <a:t>The Structure of CNNs</a:t>
            </a:r>
          </a:p>
        </p:txBody>
      </p:sp>
      <p:grpSp>
        <p:nvGrpSpPr>
          <p:cNvPr id="197" name="Group"/>
          <p:cNvGrpSpPr/>
          <p:nvPr/>
        </p:nvGrpSpPr>
        <p:grpSpPr>
          <a:xfrm>
            <a:off x="879015" y="5980612"/>
            <a:ext cx="11037833" cy="2642202"/>
            <a:chOff x="0" y="0"/>
            <a:chExt cx="11037832" cy="2642200"/>
          </a:xfrm>
        </p:grpSpPr>
        <p:pic>
          <p:nvPicPr>
            <p:cNvPr id="195" name="Image" descr="Image"/>
            <p:cNvPicPr>
              <a:picLocks noChangeAspect="1"/>
            </p:cNvPicPr>
            <p:nvPr/>
          </p:nvPicPr>
          <p:blipFill>
            <a:blip r:embed="rId2">
              <a:extLst/>
            </a:blip>
            <a:stretch>
              <a:fillRect/>
            </a:stretch>
          </p:blipFill>
          <p:spPr>
            <a:xfrm>
              <a:off x="0" y="0"/>
              <a:ext cx="11037833" cy="2642201"/>
            </a:xfrm>
            <a:prstGeom prst="rect">
              <a:avLst/>
            </a:prstGeom>
            <a:ln w="12700" cap="flat">
              <a:noFill/>
              <a:miter lim="400000"/>
            </a:ln>
            <a:effectLst/>
          </p:spPr>
        </p:pic>
        <p:pic>
          <p:nvPicPr>
            <p:cNvPr id="196" name="Image" descr="Image"/>
            <p:cNvPicPr>
              <a:picLocks noChangeAspect="1"/>
            </p:cNvPicPr>
            <p:nvPr/>
          </p:nvPicPr>
          <p:blipFill>
            <a:blip r:embed="rId3">
              <a:extLst/>
            </a:blip>
            <a:stretch>
              <a:fillRect/>
            </a:stretch>
          </p:blipFill>
          <p:spPr>
            <a:xfrm>
              <a:off x="218932" y="853068"/>
              <a:ext cx="905342" cy="929166"/>
            </a:xfrm>
            <a:prstGeom prst="rect">
              <a:avLst/>
            </a:prstGeom>
            <a:ln w="12700" cap="flat">
              <a:noFill/>
              <a:miter lim="400000"/>
            </a:ln>
            <a:effectLst/>
          </p:spPr>
        </p:pic>
      </p:grpSp>
      <p:sp>
        <p:nvSpPr>
          <p:cNvPr id="198" name="Two new layers:…"/>
          <p:cNvSpPr txBox="1"/>
          <p:nvPr>
            <p:ph type="body" sz="half" idx="1"/>
          </p:nvPr>
        </p:nvSpPr>
        <p:spPr>
          <a:xfrm>
            <a:off x="1042933" y="2265178"/>
            <a:ext cx="11099801" cy="3239462"/>
          </a:xfrm>
          <a:prstGeom prst="rect">
            <a:avLst/>
          </a:prstGeom>
        </p:spPr>
        <p:txBody>
          <a:bodyPr/>
          <a:lstStyle/>
          <a:p>
            <a:pPr/>
            <a:r>
              <a:t>Two new layers:</a:t>
            </a:r>
          </a:p>
          <a:p>
            <a:pPr lvl="1" marL="1270000" indent="-635000">
              <a:buSzPct val="100000"/>
              <a:buAutoNum type="arabicPeriod" startAt="1"/>
            </a:pPr>
            <a:r>
              <a:t>Convolutional Layer</a:t>
            </a:r>
          </a:p>
          <a:p>
            <a:pPr lvl="1" marL="1270000" indent="-635000">
              <a:buSzPct val="100000"/>
              <a:buAutoNum type="arabicPeriod" startAt="1"/>
            </a:pPr>
            <a:r>
              <a:t>Pooling Layer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C1. Convolution"/>
          <p:cNvSpPr txBox="1"/>
          <p:nvPr>
            <p:ph type="title"/>
          </p:nvPr>
        </p:nvSpPr>
        <p:spPr>
          <a:prstGeom prst="rect">
            <a:avLst/>
          </a:prstGeom>
        </p:spPr>
        <p:txBody>
          <a:bodyPr/>
          <a:lstStyle/>
          <a:p>
            <a:pPr/>
            <a:r>
              <a:t>C1. Convolution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Convolution"/>
          <p:cNvSpPr txBox="1"/>
          <p:nvPr>
            <p:ph type="title"/>
          </p:nvPr>
        </p:nvSpPr>
        <p:spPr>
          <a:prstGeom prst="rect">
            <a:avLst/>
          </a:prstGeom>
        </p:spPr>
        <p:txBody>
          <a:bodyPr/>
          <a:lstStyle/>
          <a:p>
            <a:pPr/>
            <a:r>
              <a:t>Convolution</a:t>
            </a:r>
          </a:p>
        </p:txBody>
      </p:sp>
      <p:sp>
        <p:nvSpPr>
          <p:cNvPr id="203" name="Convolution is just another mathematical operation."/>
          <p:cNvSpPr txBox="1"/>
          <p:nvPr>
            <p:ph type="body" sz="half" idx="1"/>
          </p:nvPr>
        </p:nvSpPr>
        <p:spPr>
          <a:xfrm>
            <a:off x="952500" y="2590800"/>
            <a:ext cx="11099800" cy="2758969"/>
          </a:xfrm>
          <a:prstGeom prst="rect">
            <a:avLst/>
          </a:prstGeom>
        </p:spPr>
        <p:txBody>
          <a:bodyPr/>
          <a:lstStyle/>
          <a:p>
            <a:pPr/>
            <a:r>
              <a:t>Convolution is just another mathematical operation.</a:t>
            </a:r>
          </a:p>
        </p:txBody>
      </p:sp>
      <p:grpSp>
        <p:nvGrpSpPr>
          <p:cNvPr id="210" name="Group"/>
          <p:cNvGrpSpPr/>
          <p:nvPr/>
        </p:nvGrpSpPr>
        <p:grpSpPr>
          <a:xfrm>
            <a:off x="456057" y="6023981"/>
            <a:ext cx="11752079" cy="2813175"/>
            <a:chOff x="0" y="0"/>
            <a:chExt cx="11752077" cy="2813174"/>
          </a:xfrm>
        </p:grpSpPr>
        <p:grpSp>
          <p:nvGrpSpPr>
            <p:cNvPr id="206" name="Group"/>
            <p:cNvGrpSpPr/>
            <p:nvPr/>
          </p:nvGrpSpPr>
          <p:grpSpPr>
            <a:xfrm>
              <a:off x="0" y="0"/>
              <a:ext cx="11752078" cy="2813175"/>
              <a:chOff x="0" y="0"/>
              <a:chExt cx="11752077" cy="2813174"/>
            </a:xfrm>
          </p:grpSpPr>
          <p:pic>
            <p:nvPicPr>
              <p:cNvPr id="204" name="Image" descr="Image"/>
              <p:cNvPicPr>
                <a:picLocks noChangeAspect="1"/>
              </p:cNvPicPr>
              <p:nvPr/>
            </p:nvPicPr>
            <p:blipFill>
              <a:blip r:embed="rId3">
                <a:extLst/>
              </a:blip>
              <a:stretch>
                <a:fillRect/>
              </a:stretch>
            </p:blipFill>
            <p:spPr>
              <a:xfrm>
                <a:off x="0" y="0"/>
                <a:ext cx="11752078" cy="2813175"/>
              </a:xfrm>
              <a:prstGeom prst="rect">
                <a:avLst/>
              </a:prstGeom>
              <a:ln w="12700" cap="flat">
                <a:noFill/>
                <a:miter lim="400000"/>
              </a:ln>
              <a:effectLst/>
            </p:spPr>
          </p:pic>
          <p:pic>
            <p:nvPicPr>
              <p:cNvPr id="205" name="Image" descr="Image"/>
              <p:cNvPicPr>
                <a:picLocks noChangeAspect="1"/>
              </p:cNvPicPr>
              <p:nvPr/>
            </p:nvPicPr>
            <p:blipFill>
              <a:blip r:embed="rId4">
                <a:extLst/>
              </a:blip>
              <a:stretch>
                <a:fillRect/>
              </a:stretch>
            </p:blipFill>
            <p:spPr>
              <a:xfrm>
                <a:off x="233099" y="908269"/>
                <a:ext cx="963925" cy="989292"/>
              </a:xfrm>
              <a:prstGeom prst="rect">
                <a:avLst/>
              </a:prstGeom>
              <a:ln w="12700" cap="flat">
                <a:noFill/>
                <a:miter lim="400000"/>
              </a:ln>
              <a:effectLst/>
            </p:spPr>
          </p:pic>
        </p:grpSp>
        <p:sp>
          <p:nvSpPr>
            <p:cNvPr id="207" name="Rectangle"/>
            <p:cNvSpPr/>
            <p:nvPr/>
          </p:nvSpPr>
          <p:spPr>
            <a:xfrm>
              <a:off x="1275587" y="308701"/>
              <a:ext cx="692780" cy="2195772"/>
            </a:xfrm>
            <a:prstGeom prst="rect">
              <a:avLst/>
            </a:prstGeom>
            <a:noFill/>
            <a:ln w="25400" cap="flat">
              <a:solidFill>
                <a:schemeClr val="accent1">
                  <a:lumOff val="16847"/>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8" name="Rectangle"/>
            <p:cNvSpPr/>
            <p:nvPr/>
          </p:nvSpPr>
          <p:spPr>
            <a:xfrm>
              <a:off x="3678209" y="308701"/>
              <a:ext cx="692780" cy="2195772"/>
            </a:xfrm>
            <a:prstGeom prst="rect">
              <a:avLst/>
            </a:prstGeom>
            <a:noFill/>
            <a:ln w="25400" cap="flat">
              <a:solidFill>
                <a:schemeClr val="accent1">
                  <a:lumOff val="16847"/>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9" name="Rectangle"/>
            <p:cNvSpPr/>
            <p:nvPr/>
          </p:nvSpPr>
          <p:spPr>
            <a:xfrm>
              <a:off x="6080832" y="308701"/>
              <a:ext cx="692780" cy="2195772"/>
            </a:xfrm>
            <a:prstGeom prst="rect">
              <a:avLst/>
            </a:prstGeom>
            <a:noFill/>
            <a:ln w="25400" cap="flat">
              <a:solidFill>
                <a:schemeClr val="accent1">
                  <a:lumOff val="16847"/>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onvolution operation"/>
          <p:cNvSpPr txBox="1"/>
          <p:nvPr>
            <p:ph type="title"/>
          </p:nvPr>
        </p:nvSpPr>
        <p:spPr>
          <a:prstGeom prst="rect">
            <a:avLst/>
          </a:prstGeom>
        </p:spPr>
        <p:txBody>
          <a:bodyPr/>
          <a:lstStyle/>
          <a:p>
            <a:pPr/>
            <a:r>
              <a:t>Convolution operation</a:t>
            </a:r>
          </a:p>
        </p:txBody>
      </p:sp>
      <p:graphicFrame>
        <p:nvGraphicFramePr>
          <p:cNvPr id="215"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16"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T w="12700">
                      <a:solidFill>
                        <a:srgbClr val="606060"/>
                      </a:solidFill>
                      <a:miter lim="400000"/>
                    </a:lnT>
                  </a:tcPr>
                </a:tc>
              </a:tr>
              <a:tr h="635000">
                <a:tc>
                  <a:txBody>
                    <a:bodyPr/>
                    <a:lstStyle/>
                    <a:p>
                      <a:pPr defTabSz="914400">
                        <a:defRPr sz="1800"/>
                      </a:pPr>
                      <a:r>
                        <a:rPr sz="2200"/>
                        <a:t>-2</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0</a:t>
                      </a:r>
                    </a:p>
                  </a:txBody>
                  <a:tcPr marL="50800" marR="50800" marT="50800" marB="50800" anchor="ctr" anchorCtr="0" horzOverflow="overflow"/>
                </a:tc>
                <a:tc>
                  <a:txBody>
                    <a:bodyPr/>
                    <a:lstStyle/>
                    <a:p>
                      <a:pPr defTabSz="914400">
                        <a:defRPr sz="1800"/>
                      </a:pPr>
                      <a:r>
                        <a:rPr sz="2200"/>
                        <a:t>2</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217"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18"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sp>
        <p:nvSpPr>
          <p:cNvPr id="219"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20" name="*"/>
          <p:cNvSpPr txBox="1"/>
          <p:nvPr/>
        </p:nvSpPr>
        <p:spPr>
          <a:xfrm>
            <a:off x="3890458" y="4832889"/>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21" name="First, we have a 4x4 input data and 3x3 filter."/>
          <p:cNvSpPr txBox="1"/>
          <p:nvPr/>
        </p:nvSpPr>
        <p:spPr>
          <a:xfrm>
            <a:off x="3696771" y="2468446"/>
            <a:ext cx="596920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First, we have a 4x4 input data and 3x3 filter.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25"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26"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27"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28"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sp>
        <p:nvSpPr>
          <p:cNvPr id="229"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30" name="*"/>
          <p:cNvSpPr txBox="1"/>
          <p:nvPr/>
        </p:nvSpPr>
        <p:spPr>
          <a:xfrm>
            <a:off x="3890458" y="4832889"/>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31" name="Convolution operation"/>
          <p:cNvSpPr txBox="1"/>
          <p:nvPr>
            <p:ph type="title"/>
          </p:nvPr>
        </p:nvSpPr>
        <p:spPr>
          <a:prstGeom prst="rect">
            <a:avLst/>
          </a:prstGeom>
        </p:spPr>
        <p:txBody>
          <a:bodyPr/>
          <a:lstStyle/>
          <a:p>
            <a:pPr/>
            <a:r>
              <a:t>Convolution operation</a:t>
            </a:r>
          </a:p>
        </p:txBody>
      </p:sp>
      <p:sp>
        <p:nvSpPr>
          <p:cNvPr id="232" name="For input data, we apply the filter window."/>
          <p:cNvSpPr txBox="1"/>
          <p:nvPr/>
        </p:nvSpPr>
        <p:spPr>
          <a:xfrm>
            <a:off x="3894434" y="2468446"/>
            <a:ext cx="557387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For input data, we apply the filter window.</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34"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35"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36"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37"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sp>
        <p:nvSpPr>
          <p:cNvPr id="238"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39" name="-1*0 = 0, 25*0 = 0, 75*1 = 75…"/>
          <p:cNvSpPr txBox="1"/>
          <p:nvPr/>
        </p:nvSpPr>
        <p:spPr>
          <a:xfrm>
            <a:off x="7078600" y="4222649"/>
            <a:ext cx="4227831" cy="16815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60000"/>
              </a:lnSpc>
              <a:defRPr b="0" sz="2500">
                <a:latin typeface="Helvetica Neue Light"/>
                <a:ea typeface="Helvetica Neue Light"/>
                <a:cs typeface="Helvetica Neue Light"/>
                <a:sym typeface="Helvetica Neue Light"/>
              </a:defRPr>
            </a:pPr>
            <a:r>
              <a:t>-1*0 = 0, 25*0 = 0, 75*1 = 75</a:t>
            </a:r>
          </a:p>
          <a:p>
            <a:pPr>
              <a:lnSpc>
                <a:spcPct val="160000"/>
              </a:lnSpc>
              <a:defRPr b="0" sz="2500">
                <a:latin typeface="Helvetica Neue Light"/>
                <a:ea typeface="Helvetica Neue Light"/>
                <a:cs typeface="Helvetica Neue Light"/>
                <a:sym typeface="Helvetica Neue Light"/>
              </a:defRPr>
            </a:pPr>
            <a:r>
              <a:t>-2*0 = 0, 0*75= 0, 2*80 = 160</a:t>
            </a:r>
          </a:p>
          <a:p>
            <a:pPr>
              <a:lnSpc>
                <a:spcPct val="160000"/>
              </a:lnSpc>
              <a:defRPr b="0" sz="2500">
                <a:latin typeface="Helvetica Neue Light"/>
                <a:ea typeface="Helvetica Neue Light"/>
                <a:cs typeface="Helvetica Neue Light"/>
                <a:sym typeface="Helvetica Neue Light"/>
              </a:defRPr>
            </a:pPr>
            <a:r>
              <a:t>-2*0 = 0, 0*75= 0, 1*80 = 160</a:t>
            </a:r>
          </a:p>
        </p:txBody>
      </p:sp>
      <p:sp>
        <p:nvSpPr>
          <p:cNvPr id="240" name="*"/>
          <p:cNvSpPr txBox="1"/>
          <p:nvPr/>
        </p:nvSpPr>
        <p:spPr>
          <a:xfrm>
            <a:off x="3890458" y="4832889"/>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41" name="Convolution operation"/>
          <p:cNvSpPr txBox="1"/>
          <p:nvPr>
            <p:ph type="title"/>
          </p:nvPr>
        </p:nvSpPr>
        <p:spPr>
          <a:prstGeom prst="rect">
            <a:avLst/>
          </a:prstGeom>
        </p:spPr>
        <p:txBody>
          <a:bodyPr/>
          <a:lstStyle/>
          <a:p>
            <a:pPr/>
            <a:r>
              <a:t>Convolution operation</a:t>
            </a:r>
          </a:p>
        </p:txBody>
      </p:sp>
      <p:sp>
        <p:nvSpPr>
          <p:cNvPr id="242" name="Take the product of two corresponding Numbers"/>
          <p:cNvSpPr txBox="1"/>
          <p:nvPr/>
        </p:nvSpPr>
        <p:spPr>
          <a:xfrm>
            <a:off x="2917494" y="2508761"/>
            <a:ext cx="716981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Take the product of two corresponding Numbers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Content"/>
          <p:cNvSpPr txBox="1"/>
          <p:nvPr>
            <p:ph type="title"/>
          </p:nvPr>
        </p:nvSpPr>
        <p:spPr>
          <a:prstGeom prst="rect">
            <a:avLst/>
          </a:prstGeom>
        </p:spPr>
        <p:txBody>
          <a:bodyPr/>
          <a:lstStyle/>
          <a:p>
            <a:pPr/>
            <a:r>
              <a:t>Content</a:t>
            </a:r>
          </a:p>
        </p:txBody>
      </p:sp>
      <p:sp>
        <p:nvSpPr>
          <p:cNvPr id="133" name="A Brief History of CNNs…"/>
          <p:cNvSpPr txBox="1"/>
          <p:nvPr>
            <p:ph type="body" idx="1"/>
          </p:nvPr>
        </p:nvSpPr>
        <p:spPr>
          <a:prstGeom prst="rect">
            <a:avLst/>
          </a:prstGeom>
        </p:spPr>
        <p:txBody>
          <a:bodyPr/>
          <a:lstStyle/>
          <a:p>
            <a:pPr marL="297815" indent="-297815" defTabSz="391414">
              <a:spcBef>
                <a:spcPts val="2800"/>
              </a:spcBef>
              <a:defRPr sz="2144"/>
            </a:pPr>
            <a:r>
              <a:t>A Brief History of CNNs</a:t>
            </a:r>
          </a:p>
          <a:p>
            <a:pPr marL="297815" indent="-297815" defTabSz="391414">
              <a:spcBef>
                <a:spcPts val="2800"/>
              </a:spcBef>
              <a:defRPr sz="2144"/>
            </a:pPr>
            <a:r>
              <a:t>Why we need CNNs?</a:t>
            </a:r>
          </a:p>
          <a:p>
            <a:pPr marL="297815" indent="-297815" defTabSz="391414">
              <a:spcBef>
                <a:spcPts val="2800"/>
              </a:spcBef>
              <a:defRPr sz="2144"/>
            </a:pPr>
            <a:r>
              <a:t>The Structure of CNNs</a:t>
            </a:r>
          </a:p>
          <a:p>
            <a:pPr lvl="1" marL="595630" indent="-297815" defTabSz="391414">
              <a:spcBef>
                <a:spcPts val="2800"/>
              </a:spcBef>
              <a:defRPr sz="2144"/>
            </a:pPr>
            <a:r>
              <a:t>Convolution</a:t>
            </a:r>
          </a:p>
          <a:p>
            <a:pPr lvl="2" marL="856218" indent="-260588" defTabSz="391414">
              <a:spcBef>
                <a:spcPts val="2100"/>
              </a:spcBef>
              <a:defRPr sz="1876"/>
            </a:pPr>
            <a:r>
              <a:t>Convolution operation</a:t>
            </a:r>
          </a:p>
          <a:p>
            <a:pPr lvl="2" marL="856218" indent="-260588" defTabSz="391414">
              <a:spcBef>
                <a:spcPts val="2100"/>
              </a:spcBef>
              <a:defRPr sz="1876"/>
            </a:pPr>
            <a:r>
              <a:t>Padding</a:t>
            </a:r>
          </a:p>
          <a:p>
            <a:pPr lvl="2" marL="856218" indent="-260588" defTabSz="391414">
              <a:spcBef>
                <a:spcPts val="2100"/>
              </a:spcBef>
              <a:defRPr sz="1876"/>
            </a:pPr>
            <a:r>
              <a:t>Stride</a:t>
            </a:r>
          </a:p>
          <a:p>
            <a:pPr lvl="1" marL="595630" indent="-297815" defTabSz="391414">
              <a:spcBef>
                <a:spcPts val="2800"/>
              </a:spcBef>
              <a:defRPr sz="2144"/>
            </a:pPr>
            <a:r>
              <a:t>Pooling</a:t>
            </a:r>
          </a:p>
          <a:p>
            <a:pPr marL="297815" indent="-297815" defTabSz="391414">
              <a:spcBef>
                <a:spcPts val="2800"/>
              </a:spcBef>
              <a:defRPr sz="2144"/>
            </a:pPr>
            <a:r>
              <a:t>Some typical CNNs</a:t>
            </a:r>
          </a:p>
          <a:p>
            <a:pPr marL="297815" indent="-297815" defTabSz="391414">
              <a:spcBef>
                <a:spcPts val="2800"/>
              </a:spcBef>
              <a:defRPr sz="2144"/>
            </a:pPr>
            <a:r>
              <a:t>Example: Dog or Cat?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44"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45"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46"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47"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sp>
        <p:nvSpPr>
          <p:cNvPr id="248" name="*"/>
          <p:cNvSpPr txBox="1"/>
          <p:nvPr/>
        </p:nvSpPr>
        <p:spPr>
          <a:xfrm>
            <a:off x="3893633" y="4731201"/>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graphicFrame>
        <p:nvGraphicFramePr>
          <p:cNvPr id="249" name="Table 1-1-1"/>
          <p:cNvGraphicFramePr/>
          <p:nvPr/>
        </p:nvGraphicFramePr>
        <p:xfrm>
          <a:off x="7042112"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50"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51" name="-1*0 = 0, 25*0 = 0, 75*1 = 75…"/>
          <p:cNvSpPr txBox="1"/>
          <p:nvPr/>
        </p:nvSpPr>
        <p:spPr>
          <a:xfrm>
            <a:off x="6088433" y="2194502"/>
            <a:ext cx="4227831" cy="16868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60000"/>
              </a:lnSpc>
              <a:defRPr b="0" sz="2500">
                <a:latin typeface="Helvetica Neue Light"/>
                <a:ea typeface="Helvetica Neue Light"/>
                <a:cs typeface="Helvetica Neue Light"/>
                <a:sym typeface="Helvetica Neue Light"/>
              </a:defRPr>
            </a:pPr>
            <a:r>
              <a:t>-1*0 = </a:t>
            </a:r>
            <a:r>
              <a:rPr b="1">
                <a:latin typeface="Helvetica Neue"/>
                <a:ea typeface="Helvetica Neue"/>
                <a:cs typeface="Helvetica Neue"/>
                <a:sym typeface="Helvetica Neue"/>
              </a:rPr>
              <a:t>0</a:t>
            </a:r>
            <a:r>
              <a:t>, 25*0 = </a:t>
            </a:r>
            <a:r>
              <a:rPr b="1">
                <a:latin typeface="Helvetica Neue"/>
                <a:ea typeface="Helvetica Neue"/>
                <a:cs typeface="Helvetica Neue"/>
                <a:sym typeface="Helvetica Neue"/>
              </a:rPr>
              <a:t>0</a:t>
            </a:r>
            <a:r>
              <a:t>, 75*1 = </a:t>
            </a:r>
            <a:r>
              <a:rPr b="1">
                <a:latin typeface="Helvetica Neue"/>
                <a:ea typeface="Helvetica Neue"/>
                <a:cs typeface="Helvetica Neue"/>
                <a:sym typeface="Helvetica Neue"/>
              </a:rPr>
              <a:t>75</a:t>
            </a:r>
          </a:p>
          <a:p>
            <a:pPr>
              <a:lnSpc>
                <a:spcPct val="160000"/>
              </a:lnSpc>
              <a:defRPr b="0" sz="2500">
                <a:latin typeface="Helvetica Neue Light"/>
                <a:ea typeface="Helvetica Neue Light"/>
                <a:cs typeface="Helvetica Neue Light"/>
                <a:sym typeface="Helvetica Neue Light"/>
              </a:defRPr>
            </a:pPr>
            <a:r>
              <a:t>-2*0 = </a:t>
            </a:r>
            <a:r>
              <a:rPr b="1">
                <a:latin typeface="Helvetica Neue"/>
                <a:ea typeface="Helvetica Neue"/>
                <a:cs typeface="Helvetica Neue"/>
                <a:sym typeface="Helvetica Neue"/>
              </a:rPr>
              <a:t>0</a:t>
            </a:r>
            <a:r>
              <a:t>, 0*75= </a:t>
            </a:r>
            <a:r>
              <a:rPr b="1">
                <a:latin typeface="Helvetica Neue"/>
                <a:ea typeface="Helvetica Neue"/>
                <a:cs typeface="Helvetica Neue"/>
                <a:sym typeface="Helvetica Neue"/>
              </a:rPr>
              <a:t>0</a:t>
            </a:r>
            <a:r>
              <a:t>, 2*80 = </a:t>
            </a:r>
            <a:r>
              <a:rPr b="1">
                <a:latin typeface="Helvetica Neue"/>
                <a:ea typeface="Helvetica Neue"/>
                <a:cs typeface="Helvetica Neue"/>
                <a:sym typeface="Helvetica Neue"/>
              </a:rPr>
              <a:t>160</a:t>
            </a:r>
          </a:p>
          <a:p>
            <a:pPr>
              <a:lnSpc>
                <a:spcPct val="160000"/>
              </a:lnSpc>
              <a:defRPr b="0" sz="2500">
                <a:latin typeface="Helvetica Neue Light"/>
                <a:ea typeface="Helvetica Neue Light"/>
                <a:cs typeface="Helvetica Neue Light"/>
                <a:sym typeface="Helvetica Neue Light"/>
              </a:defRPr>
            </a:pPr>
            <a:r>
              <a:t>-2*0 = </a:t>
            </a:r>
            <a:r>
              <a:rPr b="1">
                <a:latin typeface="Helvetica Neue"/>
                <a:ea typeface="Helvetica Neue"/>
                <a:cs typeface="Helvetica Neue"/>
                <a:sym typeface="Helvetica Neue"/>
              </a:rPr>
              <a:t>0</a:t>
            </a:r>
            <a:r>
              <a:t>, 0*75= </a:t>
            </a:r>
            <a:r>
              <a:rPr b="1">
                <a:latin typeface="Helvetica Neue"/>
                <a:ea typeface="Helvetica Neue"/>
                <a:cs typeface="Helvetica Neue"/>
                <a:sym typeface="Helvetica Neue"/>
              </a:rPr>
              <a:t>0</a:t>
            </a:r>
            <a:r>
              <a:t>, 1*80 = </a:t>
            </a:r>
            <a:r>
              <a:rPr b="1">
                <a:latin typeface="Helvetica Neue"/>
                <a:ea typeface="Helvetica Neue"/>
                <a:cs typeface="Helvetica Neue"/>
                <a:sym typeface="Helvetica Neue"/>
              </a:rPr>
              <a:t>160</a:t>
            </a:r>
          </a:p>
        </p:txBody>
      </p:sp>
      <p:sp>
        <p:nvSpPr>
          <p:cNvPr id="252" name="Convolution operation"/>
          <p:cNvSpPr txBox="1"/>
          <p:nvPr>
            <p:ph type="title"/>
          </p:nvPr>
        </p:nvSpPr>
        <p:spPr>
          <a:prstGeom prst="rect">
            <a:avLst/>
          </a:prstGeom>
        </p:spPr>
        <p:txBody>
          <a:bodyPr/>
          <a:lstStyle/>
          <a:p>
            <a:pPr/>
            <a:r>
              <a:t>Convolution operation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54"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55"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56"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57"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graphicFrame>
        <p:nvGraphicFramePr>
          <p:cNvPr id="258" name="Table 1-1-1"/>
          <p:cNvGraphicFramePr/>
          <p:nvPr/>
        </p:nvGraphicFramePr>
        <p:xfrm>
          <a:off x="7042112"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59"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60" name="Equation"/>
          <p:cNvSpPr txBox="1"/>
          <p:nvPr/>
        </p:nvSpPr>
        <p:spPr>
          <a:xfrm>
            <a:off x="9166499" y="4879142"/>
            <a:ext cx="282703" cy="36855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000" i="1">
                      <a:solidFill>
                        <a:srgbClr val="000000"/>
                      </a:solidFill>
                      <a:latin typeface="Cambria Math" panose="02040503050406030204" pitchFamily="18" charset="0"/>
                    </a:rPr>
                    <m:t>∑</m:t>
                  </m:r>
                </m:oMath>
              </m:oMathPara>
            </a14:m>
            <a:endParaRPr sz="2000"/>
          </a:p>
        </p:txBody>
      </p:sp>
      <p:sp>
        <p:nvSpPr>
          <p:cNvPr id="261" name="0+0+75+…"/>
          <p:cNvSpPr txBox="1"/>
          <p:nvPr/>
        </p:nvSpPr>
        <p:spPr>
          <a:xfrm>
            <a:off x="9752762" y="4222015"/>
            <a:ext cx="2684719" cy="16828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60000"/>
              </a:lnSpc>
              <a:defRPr b="0" sz="2500">
                <a:latin typeface="Helvetica Neue Light"/>
                <a:ea typeface="Helvetica Neue Light"/>
                <a:cs typeface="Helvetica Neue Light"/>
                <a:sym typeface="Helvetica Neue Light"/>
              </a:defRPr>
            </a:pPr>
            <a:r>
              <a:t>0+0+75+</a:t>
            </a:r>
          </a:p>
          <a:p>
            <a:pPr>
              <a:lnSpc>
                <a:spcPct val="160000"/>
              </a:lnSpc>
              <a:defRPr b="0" sz="2500">
                <a:latin typeface="Helvetica Neue Light"/>
                <a:ea typeface="Helvetica Neue Light"/>
                <a:cs typeface="Helvetica Neue Light"/>
                <a:sym typeface="Helvetica Neue Light"/>
              </a:defRPr>
            </a:pPr>
            <a:r>
              <a:t>0+0+80+</a:t>
            </a:r>
          </a:p>
          <a:p>
            <a:pPr>
              <a:lnSpc>
                <a:spcPct val="160000"/>
              </a:lnSpc>
              <a:defRPr b="0" sz="2500">
                <a:latin typeface="Helvetica Neue Light"/>
                <a:ea typeface="Helvetica Neue Light"/>
                <a:cs typeface="Helvetica Neue Light"/>
                <a:sym typeface="Helvetica Neue Light"/>
              </a:defRPr>
            </a:pPr>
            <a:r>
              <a:t>0+0+80= </a:t>
            </a:r>
            <a:r>
              <a:rPr b="1">
                <a:latin typeface="Helvetica Neue"/>
                <a:ea typeface="Helvetica Neue"/>
                <a:cs typeface="Helvetica Neue"/>
                <a:sym typeface="Helvetica Neue"/>
              </a:rPr>
              <a:t>335</a:t>
            </a:r>
          </a:p>
        </p:txBody>
      </p:sp>
      <p:sp>
        <p:nvSpPr>
          <p:cNvPr id="262" name="*"/>
          <p:cNvSpPr txBox="1"/>
          <p:nvPr/>
        </p:nvSpPr>
        <p:spPr>
          <a:xfrm>
            <a:off x="3893633" y="4731201"/>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63" name="Convolution operation"/>
          <p:cNvSpPr txBox="1"/>
          <p:nvPr>
            <p:ph type="title"/>
          </p:nvPr>
        </p:nvSpPr>
        <p:spPr>
          <a:prstGeom prst="rect">
            <a:avLst/>
          </a:prstGeom>
        </p:spPr>
        <p:txBody>
          <a:bodyPr/>
          <a:lstStyle/>
          <a:p>
            <a:pPr/>
            <a:r>
              <a:t>Convolution operation</a:t>
            </a:r>
          </a:p>
        </p:txBody>
      </p:sp>
      <p:sp>
        <p:nvSpPr>
          <p:cNvPr id="264" name="Finally, sum them up"/>
          <p:cNvSpPr txBox="1"/>
          <p:nvPr/>
        </p:nvSpPr>
        <p:spPr>
          <a:xfrm>
            <a:off x="9551156" y="3171718"/>
            <a:ext cx="308793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Finally, sum them up</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6"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67"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68" name="Input data…"/>
          <p:cNvSpPr txBox="1"/>
          <p:nvPr/>
        </p:nvSpPr>
        <p:spPr>
          <a:xfrm>
            <a:off x="1855263" y="7555138"/>
            <a:ext cx="144079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269" name="Filter…"/>
          <p:cNvSpPr txBox="1"/>
          <p:nvPr/>
        </p:nvSpPr>
        <p:spPr>
          <a:xfrm>
            <a:off x="4983477" y="7555138"/>
            <a:ext cx="7693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graphicFrame>
        <p:nvGraphicFramePr>
          <p:cNvPr id="270" name="Table 1-1-1"/>
          <p:cNvGraphicFramePr/>
          <p:nvPr/>
        </p:nvGraphicFramePr>
        <p:xfrm>
          <a:off x="7042112"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71"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graphicFrame>
        <p:nvGraphicFramePr>
          <p:cNvPr id="272" name="Table 1-2"/>
          <p:cNvGraphicFramePr/>
          <p:nvPr/>
        </p:nvGraphicFramePr>
        <p:xfrm>
          <a:off x="9662238"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solidFill>
                            <a:srgbClr val="FFFFFF"/>
                          </a:solidFill>
                        </a:rPr>
                        <a:t>335</a:t>
                      </a:r>
                    </a:p>
                  </a:txBody>
                  <a:tcPr marL="50800" marR="50800" marT="50800" marB="50800" anchor="ctr" anchorCtr="0" horzOverflow="overflow">
                    <a:solidFill>
                      <a:schemeClr val="accent1">
                        <a:lumOff val="16847"/>
                      </a:schemeClr>
                    </a:solidFil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273" name="Equation"/>
          <p:cNvSpPr txBox="1"/>
          <p:nvPr/>
        </p:nvSpPr>
        <p:spPr>
          <a:xfrm>
            <a:off x="9166499" y="4879142"/>
            <a:ext cx="282703" cy="36855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000" i="1">
                      <a:solidFill>
                        <a:srgbClr val="000000"/>
                      </a:solidFill>
                      <a:latin typeface="Cambria Math" panose="02040503050406030204" pitchFamily="18" charset="0"/>
                    </a:rPr>
                    <m:t>∑</m:t>
                  </m:r>
                </m:oMath>
              </m:oMathPara>
            </a14:m>
            <a:endParaRPr sz="2000"/>
          </a:p>
        </p:txBody>
      </p:sp>
      <p:sp>
        <p:nvSpPr>
          <p:cNvPr id="274" name="*"/>
          <p:cNvSpPr txBox="1"/>
          <p:nvPr/>
        </p:nvSpPr>
        <p:spPr>
          <a:xfrm>
            <a:off x="3893633" y="4731201"/>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75" name="Convolution operation"/>
          <p:cNvSpPr txBox="1"/>
          <p:nvPr>
            <p:ph type="title"/>
          </p:nvPr>
        </p:nvSpPr>
        <p:spPr>
          <a:prstGeom prst="rect">
            <a:avLst/>
          </a:prstGeom>
        </p:spPr>
        <p:txBody>
          <a:bodyPr/>
          <a:lstStyle/>
          <a:p>
            <a:pPr/>
            <a:r>
              <a:t>Convolution operation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7"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278" name="Table 1-1"/>
          <p:cNvGraphicFramePr/>
          <p:nvPr/>
        </p:nvGraphicFramePr>
        <p:xfrm>
          <a:off x="4415635"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79" name="Convolution Operation"/>
          <p:cNvSpPr txBox="1"/>
          <p:nvPr/>
        </p:nvSpPr>
        <p:spPr>
          <a:xfrm>
            <a:off x="4881281" y="8090651"/>
            <a:ext cx="339364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Convolution Operation</a:t>
            </a:r>
          </a:p>
        </p:txBody>
      </p:sp>
      <p:graphicFrame>
        <p:nvGraphicFramePr>
          <p:cNvPr id="280" name="Table 1-1-1"/>
          <p:cNvGraphicFramePr/>
          <p:nvPr/>
        </p:nvGraphicFramePr>
        <p:xfrm>
          <a:off x="7042112"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sp>
        <p:nvSpPr>
          <p:cNvPr id="281" name="="/>
          <p:cNvSpPr txBox="1"/>
          <p:nvPr/>
        </p:nvSpPr>
        <p:spPr>
          <a:xfrm>
            <a:off x="6532783" y="4753540"/>
            <a:ext cx="2971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graphicFrame>
        <p:nvGraphicFramePr>
          <p:cNvPr id="282" name="Table 1-2"/>
          <p:cNvGraphicFramePr/>
          <p:nvPr/>
        </p:nvGraphicFramePr>
        <p:xfrm>
          <a:off x="9662238"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solidFill>
                            <a:srgbClr val="FFFFFF"/>
                          </a:solidFill>
                        </a:rPr>
                        <a:t>335</a:t>
                      </a:r>
                    </a:p>
                  </a:txBody>
                  <a:tcPr marL="50800" marR="50800" marT="50800" marB="50800" anchor="ctr" anchorCtr="0" horzOverflow="overflow">
                    <a:solidFill>
                      <a:schemeClr val="accent1">
                        <a:lumOff val="16847"/>
                      </a:schemeClr>
                    </a:solidFil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283" name="Equation"/>
          <p:cNvSpPr txBox="1"/>
          <p:nvPr/>
        </p:nvSpPr>
        <p:spPr>
          <a:xfrm>
            <a:off x="9166499" y="4879142"/>
            <a:ext cx="282703" cy="368555"/>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r>
                    <a:rPr xmlns:a="http://schemas.openxmlformats.org/drawingml/2006/main" sz="2000" i="1">
                      <a:solidFill>
                        <a:srgbClr val="000000"/>
                      </a:solidFill>
                      <a:latin typeface="Cambria Math" panose="02040503050406030204" pitchFamily="18" charset="0"/>
                    </a:rPr>
                    <m:t>∑</m:t>
                  </m:r>
                </m:oMath>
              </m:oMathPara>
            </a14:m>
            <a:endParaRPr sz="2000"/>
          </a:p>
        </p:txBody>
      </p:sp>
      <p:sp>
        <p:nvSpPr>
          <p:cNvPr id="294" name="Connection Line"/>
          <p:cNvSpPr/>
          <p:nvPr/>
        </p:nvSpPr>
        <p:spPr>
          <a:xfrm>
            <a:off x="2814320" y="6929120"/>
            <a:ext cx="7734300" cy="553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lnTo>
                  <a:pt x="0" y="6391"/>
                </a:lnTo>
              </a:path>
            </a:pathLst>
          </a:custGeom>
          <a:ln w="25400">
            <a:solidFill>
              <a:srgbClr val="000000"/>
            </a:solidFill>
            <a:miter lim="400000"/>
          </a:ln>
        </p:spPr>
        <p:txBody>
          <a:bodyPr/>
          <a:lstStyle/>
          <a:p>
            <a:pPr/>
          </a:p>
        </p:txBody>
      </p:sp>
      <p:grpSp>
        <p:nvGrpSpPr>
          <p:cNvPr id="287" name="Group"/>
          <p:cNvGrpSpPr/>
          <p:nvPr/>
        </p:nvGrpSpPr>
        <p:grpSpPr>
          <a:xfrm>
            <a:off x="6400407" y="7648353"/>
            <a:ext cx="355393" cy="476019"/>
            <a:chOff x="0" y="0"/>
            <a:chExt cx="355392" cy="476017"/>
          </a:xfrm>
        </p:grpSpPr>
        <p:sp>
          <p:nvSpPr>
            <p:cNvPr id="285"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86"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88" name="*"/>
          <p:cNvSpPr txBox="1"/>
          <p:nvPr/>
        </p:nvSpPr>
        <p:spPr>
          <a:xfrm>
            <a:off x="3893633" y="4731201"/>
            <a:ext cx="23835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289" name="Convolution operation"/>
          <p:cNvSpPr txBox="1"/>
          <p:nvPr>
            <p:ph type="title"/>
          </p:nvPr>
        </p:nvSpPr>
        <p:spPr>
          <a:prstGeom prst="rect">
            <a:avLst/>
          </a:prstGeom>
        </p:spPr>
        <p:txBody>
          <a:bodyPr/>
          <a:lstStyle/>
          <a:p>
            <a:pPr/>
            <a:r>
              <a:t>Convolution operation</a:t>
            </a:r>
          </a:p>
        </p:txBody>
      </p:sp>
      <p:sp>
        <p:nvSpPr>
          <p:cNvPr id="290" name="This is the process of convolution operation, we give it a new sign"/>
          <p:cNvSpPr txBox="1"/>
          <p:nvPr/>
        </p:nvSpPr>
        <p:spPr>
          <a:xfrm>
            <a:off x="2111908" y="2533283"/>
            <a:ext cx="878098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This is the process of convolution operation, we give it a new sign </a:t>
            </a:r>
          </a:p>
        </p:txBody>
      </p:sp>
      <p:grpSp>
        <p:nvGrpSpPr>
          <p:cNvPr id="293" name="Group"/>
          <p:cNvGrpSpPr/>
          <p:nvPr/>
        </p:nvGrpSpPr>
        <p:grpSpPr>
          <a:xfrm>
            <a:off x="11064243" y="2597725"/>
            <a:ext cx="355394" cy="476019"/>
            <a:chOff x="0" y="0"/>
            <a:chExt cx="355392" cy="476017"/>
          </a:xfrm>
        </p:grpSpPr>
        <p:sp>
          <p:nvSpPr>
            <p:cNvPr id="291"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92"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Convolution operation"/>
          <p:cNvSpPr txBox="1"/>
          <p:nvPr>
            <p:ph type="title"/>
          </p:nvPr>
        </p:nvSpPr>
        <p:spPr>
          <a:prstGeom prst="rect">
            <a:avLst/>
          </a:prstGeom>
        </p:spPr>
        <p:txBody>
          <a:bodyPr/>
          <a:lstStyle/>
          <a:p>
            <a:pPr/>
            <a:r>
              <a:t>Convolution operation</a:t>
            </a:r>
          </a:p>
        </p:txBody>
      </p:sp>
      <p:sp>
        <p:nvSpPr>
          <p:cNvPr id="297" name="For input data, the convolution operation slides the filter window at certain intervals to compute the output.…"/>
          <p:cNvSpPr txBox="1"/>
          <p:nvPr>
            <p:ph type="body" idx="1"/>
          </p:nvPr>
        </p:nvSpPr>
        <p:spPr>
          <a:xfrm>
            <a:off x="952500" y="2590800"/>
            <a:ext cx="11099800" cy="4572000"/>
          </a:xfrm>
          <a:prstGeom prst="rect">
            <a:avLst/>
          </a:prstGeom>
        </p:spPr>
        <p:txBody>
          <a:bodyPr/>
          <a:lstStyle/>
          <a:p>
            <a:pPr/>
            <a:r>
              <a:t>For input data, the convolution operation slides the filter window at certain intervals to compute the output.</a:t>
            </a:r>
          </a:p>
          <a:p>
            <a:pPr/>
            <a:r>
              <a:t>Let’s do see how it works step by step.</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99" name="Table 1"/>
          <p:cNvGraphicFramePr/>
          <p:nvPr/>
        </p:nvGraphicFramePr>
        <p:xfrm>
          <a:off x="954572" y="4300663"/>
          <a:ext cx="3018003"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25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olidFill>
                            <a:srgbClr val="FFFFFF"/>
                          </a:solidFill>
                        </a:rPr>
                        <a:t>0</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75</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80</a:t>
                      </a:r>
                    </a:p>
                  </a:txBody>
                  <a:tcPr marL="50800" marR="50800" marT="50800" marB="50800" anchor="ctr" anchorCtr="0" horzOverflow="overflow">
                    <a:solidFill>
                      <a:schemeClr val="accent1">
                        <a:lumOff val="16847"/>
                      </a:schemeClr>
                    </a:solidFill>
                  </a:tcPr>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300" name="Table 1-1"/>
          <p:cNvGraphicFramePr/>
          <p:nvPr/>
        </p:nvGraphicFramePr>
        <p:xfrm>
          <a:off x="5979761" y="4949847"/>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01" name="Table 1-2"/>
          <p:cNvGraphicFramePr/>
          <p:nvPr/>
        </p:nvGraphicFramePr>
        <p:xfrm>
          <a:off x="8729869" y="4379038"/>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solidFill>
                            <a:srgbClr val="FFFFFF"/>
                          </a:solidFill>
                        </a:rPr>
                        <a:t>335</a:t>
                      </a:r>
                    </a:p>
                  </a:txBody>
                  <a:tcPr marL="50800" marR="50800" marT="50800" marB="50800" anchor="ctr" anchorCtr="0" horzOverflow="overflow">
                    <a:solidFill>
                      <a:schemeClr val="accent1">
                        <a:lumOff val="16847"/>
                      </a:schemeClr>
                    </a:solidFil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04" name="Group"/>
          <p:cNvGrpSpPr/>
          <p:nvPr/>
        </p:nvGrpSpPr>
        <p:grpSpPr>
          <a:xfrm>
            <a:off x="4741396" y="5850767"/>
            <a:ext cx="1447698" cy="1515489"/>
            <a:chOff x="0" y="0"/>
            <a:chExt cx="1447696" cy="1515488"/>
          </a:xfrm>
        </p:grpSpPr>
        <p:sp>
          <p:nvSpPr>
            <p:cNvPr id="302" name="*"/>
            <p:cNvSpPr/>
            <p:nvPr/>
          </p:nvSpPr>
          <p:spPr>
            <a:xfrm>
              <a:off x="177696" y="24548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03"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05" name="Convolution operation"/>
          <p:cNvSpPr txBox="1"/>
          <p:nvPr>
            <p:ph type="title"/>
          </p:nvPr>
        </p:nvSpPr>
        <p:spPr>
          <a:prstGeom prst="rect">
            <a:avLst/>
          </a:prstGeom>
        </p:spPr>
        <p:txBody>
          <a:bodyPr/>
          <a:lstStyle/>
          <a:p>
            <a:pPr/>
            <a:r>
              <a:t>Convolution operation</a:t>
            </a:r>
          </a:p>
        </p:txBody>
      </p:sp>
      <p:sp>
        <p:nvSpPr>
          <p:cNvPr id="306" name="For input data, the convolution operation slides the filter window at certain intervals to compute output."/>
          <p:cNvSpPr txBox="1"/>
          <p:nvPr/>
        </p:nvSpPr>
        <p:spPr>
          <a:xfrm>
            <a:off x="2718079" y="2231106"/>
            <a:ext cx="8668197"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Helvetica Neue Light"/>
                <a:ea typeface="Helvetica Neue Light"/>
                <a:cs typeface="Helvetica Neue Light"/>
                <a:sym typeface="Helvetica Neue Light"/>
              </a:defRPr>
            </a:lvl1pPr>
          </a:lstStyle>
          <a:p>
            <a:pPr/>
            <a:r>
              <a:t>For input data, the convolution operation slides the filter window at certain intervals to compute output.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8"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09" name="Square"/>
          <p:cNvSpPr/>
          <p:nvPr/>
        </p:nvSpPr>
        <p:spPr>
          <a:xfrm>
            <a:off x="430680" y="3473422"/>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10"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11"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335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17" name="Group"/>
          <p:cNvGrpSpPr/>
          <p:nvPr/>
        </p:nvGrpSpPr>
        <p:grpSpPr>
          <a:xfrm>
            <a:off x="3765533" y="2493609"/>
            <a:ext cx="3393644" cy="2994248"/>
            <a:chOff x="0" y="0"/>
            <a:chExt cx="3393643" cy="2994247"/>
          </a:xfrm>
        </p:grpSpPr>
        <p:grpSp>
          <p:nvGrpSpPr>
            <p:cNvPr id="314" name="Group"/>
            <p:cNvGrpSpPr/>
            <p:nvPr/>
          </p:nvGrpSpPr>
          <p:grpSpPr>
            <a:xfrm>
              <a:off x="465523" y="2518229"/>
              <a:ext cx="355394" cy="476019"/>
              <a:chOff x="0" y="0"/>
              <a:chExt cx="355392" cy="476017"/>
            </a:xfrm>
          </p:grpSpPr>
          <p:sp>
            <p:nvSpPr>
              <p:cNvPr id="312"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13"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15"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16"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18" name="Convolution operation"/>
          <p:cNvSpPr txBox="1"/>
          <p:nvPr>
            <p:ph type="title"/>
          </p:nvPr>
        </p:nvSpPr>
        <p:spPr>
          <a:prstGeom prst="rect">
            <a:avLst/>
          </a:prstGeom>
        </p:spPr>
        <p:txBody>
          <a:bodyPr/>
          <a:lstStyle/>
          <a:p>
            <a:pPr/>
            <a:r>
              <a:t>Convolution operation</a:t>
            </a:r>
          </a:p>
        </p:txBody>
      </p:sp>
      <p:sp>
        <p:nvSpPr>
          <p:cNvPr id="319" name="Square"/>
          <p:cNvSpPr/>
          <p:nvPr/>
        </p:nvSpPr>
        <p:spPr>
          <a:xfrm>
            <a:off x="8847497" y="4183883"/>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20" name="75+160+80"/>
          <p:cNvSpPr txBox="1"/>
          <p:nvPr/>
        </p:nvSpPr>
        <p:spPr>
          <a:xfrm>
            <a:off x="4516761" y="8018931"/>
            <a:ext cx="166634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75+160+80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8782 0.000000" origin="layout" pathEditMode="relative">
                                      <p:cBhvr>
                                        <p:cTn id="6" dur="1000" fill="hold"/>
                                        <p:tgtEl>
                                          <p:spTgt spid="309"/>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22"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23" name="Square"/>
          <p:cNvSpPr/>
          <p:nvPr/>
        </p:nvSpPr>
        <p:spPr>
          <a:xfrm>
            <a:off x="1065083" y="3457942"/>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24"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25"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70</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31" name="Group"/>
          <p:cNvGrpSpPr/>
          <p:nvPr/>
        </p:nvGrpSpPr>
        <p:grpSpPr>
          <a:xfrm>
            <a:off x="3765533" y="2493609"/>
            <a:ext cx="3393644" cy="2994248"/>
            <a:chOff x="0" y="0"/>
            <a:chExt cx="3393643" cy="2994247"/>
          </a:xfrm>
        </p:grpSpPr>
        <p:grpSp>
          <p:nvGrpSpPr>
            <p:cNvPr id="328" name="Group"/>
            <p:cNvGrpSpPr/>
            <p:nvPr/>
          </p:nvGrpSpPr>
          <p:grpSpPr>
            <a:xfrm>
              <a:off x="465523" y="2518229"/>
              <a:ext cx="355394" cy="476019"/>
              <a:chOff x="0" y="0"/>
              <a:chExt cx="355392" cy="476017"/>
            </a:xfrm>
          </p:grpSpPr>
          <p:sp>
            <p:nvSpPr>
              <p:cNvPr id="326"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27"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29"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30"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32" name="Convolution operation"/>
          <p:cNvSpPr txBox="1"/>
          <p:nvPr>
            <p:ph type="title"/>
          </p:nvPr>
        </p:nvSpPr>
        <p:spPr>
          <a:prstGeom prst="rect">
            <a:avLst/>
          </a:prstGeom>
        </p:spPr>
        <p:txBody>
          <a:bodyPr/>
          <a:lstStyle/>
          <a:p>
            <a:pPr/>
            <a:r>
              <a:t>Convolution operation</a:t>
            </a:r>
          </a:p>
        </p:txBody>
      </p:sp>
      <p:sp>
        <p:nvSpPr>
          <p:cNvPr id="333" name="Square"/>
          <p:cNvSpPr/>
          <p:nvPr/>
        </p:nvSpPr>
        <p:spPr>
          <a:xfrm>
            <a:off x="9483049" y="4183883"/>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34" name="-25 + 80+75*(-2) + 160 -75 +80"/>
          <p:cNvSpPr txBox="1"/>
          <p:nvPr/>
        </p:nvSpPr>
        <p:spPr>
          <a:xfrm>
            <a:off x="3148210" y="8018931"/>
            <a:ext cx="440344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 + 80+75*(-2) + 160 -75 +80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6419 0.000000" origin="layout" pathEditMode="relative">
                                      <p:cBhvr>
                                        <p:cTn id="6" dur="1000" fill="hold"/>
                                        <p:tgtEl>
                                          <p:spTgt spid="32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36"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37" name="Square"/>
          <p:cNvSpPr/>
          <p:nvPr/>
        </p:nvSpPr>
        <p:spPr>
          <a:xfrm>
            <a:off x="1692161" y="3466415"/>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38"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39"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45" name="Group"/>
          <p:cNvGrpSpPr/>
          <p:nvPr/>
        </p:nvGrpSpPr>
        <p:grpSpPr>
          <a:xfrm>
            <a:off x="3765533" y="2493609"/>
            <a:ext cx="3393644" cy="2994248"/>
            <a:chOff x="0" y="0"/>
            <a:chExt cx="3393643" cy="2994247"/>
          </a:xfrm>
        </p:grpSpPr>
        <p:grpSp>
          <p:nvGrpSpPr>
            <p:cNvPr id="342" name="Group"/>
            <p:cNvGrpSpPr/>
            <p:nvPr/>
          </p:nvGrpSpPr>
          <p:grpSpPr>
            <a:xfrm>
              <a:off x="465523" y="2518229"/>
              <a:ext cx="355394" cy="476019"/>
              <a:chOff x="0" y="0"/>
              <a:chExt cx="355392" cy="476017"/>
            </a:xfrm>
          </p:grpSpPr>
          <p:sp>
            <p:nvSpPr>
              <p:cNvPr id="340"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41"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43"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44"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46" name="Convolution operation"/>
          <p:cNvSpPr txBox="1"/>
          <p:nvPr>
            <p:ph type="title"/>
          </p:nvPr>
        </p:nvSpPr>
        <p:spPr>
          <a:prstGeom prst="rect">
            <a:avLst/>
          </a:prstGeom>
        </p:spPr>
        <p:txBody>
          <a:bodyPr/>
          <a:lstStyle/>
          <a:p>
            <a:pPr/>
            <a:r>
              <a:t>Convolution operation</a:t>
            </a:r>
          </a:p>
        </p:txBody>
      </p:sp>
      <p:sp>
        <p:nvSpPr>
          <p:cNvPr id="347" name="Square"/>
          <p:cNvSpPr/>
          <p:nvPr/>
        </p:nvSpPr>
        <p:spPr>
          <a:xfrm>
            <a:off x="10110127" y="4176876"/>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48" name="-75 + 80+80*(-2) + 160 -80 +80"/>
          <p:cNvSpPr txBox="1"/>
          <p:nvPr/>
        </p:nvSpPr>
        <p:spPr>
          <a:xfrm>
            <a:off x="3148210" y="8018931"/>
            <a:ext cx="440344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-75 + 80+80*(-2) + 160 -80 +80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97586 0.065427" origin="layout" pathEditMode="relative">
                                      <p:cBhvr>
                                        <p:cTn id="6" dur="1000" fill="hold"/>
                                        <p:tgtEl>
                                          <p:spTgt spid="337"/>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50"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51" name="Square"/>
          <p:cNvSpPr/>
          <p:nvPr/>
        </p:nvSpPr>
        <p:spPr>
          <a:xfrm>
            <a:off x="421057" y="4104569"/>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52"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53"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315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59" name="Group"/>
          <p:cNvGrpSpPr/>
          <p:nvPr/>
        </p:nvGrpSpPr>
        <p:grpSpPr>
          <a:xfrm>
            <a:off x="3765533" y="2493609"/>
            <a:ext cx="3393644" cy="2994248"/>
            <a:chOff x="0" y="0"/>
            <a:chExt cx="3393643" cy="2994247"/>
          </a:xfrm>
        </p:grpSpPr>
        <p:grpSp>
          <p:nvGrpSpPr>
            <p:cNvPr id="356" name="Group"/>
            <p:cNvGrpSpPr/>
            <p:nvPr/>
          </p:nvGrpSpPr>
          <p:grpSpPr>
            <a:xfrm>
              <a:off x="465523" y="2518229"/>
              <a:ext cx="355394" cy="476019"/>
              <a:chOff x="0" y="0"/>
              <a:chExt cx="355392" cy="476017"/>
            </a:xfrm>
          </p:grpSpPr>
          <p:sp>
            <p:nvSpPr>
              <p:cNvPr id="354"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55"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57"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58"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60" name="Convolution operation"/>
          <p:cNvSpPr txBox="1"/>
          <p:nvPr>
            <p:ph type="title"/>
          </p:nvPr>
        </p:nvSpPr>
        <p:spPr>
          <a:prstGeom prst="rect">
            <a:avLst/>
          </a:prstGeom>
        </p:spPr>
        <p:txBody>
          <a:bodyPr/>
          <a:lstStyle/>
          <a:p>
            <a:pPr/>
            <a:r>
              <a:t>Convolution operation</a:t>
            </a:r>
          </a:p>
        </p:txBody>
      </p:sp>
      <p:sp>
        <p:nvSpPr>
          <p:cNvPr id="361" name="Square"/>
          <p:cNvSpPr/>
          <p:nvPr/>
        </p:nvSpPr>
        <p:spPr>
          <a:xfrm>
            <a:off x="8847498" y="4825612"/>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62" name="80 + 160 + 75"/>
          <p:cNvSpPr txBox="1"/>
          <p:nvPr/>
        </p:nvSpPr>
        <p:spPr>
          <a:xfrm>
            <a:off x="4347293" y="8018931"/>
            <a:ext cx="200528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 + 160 + 75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9522 -0.000000" origin="layout" pathEditMode="relative">
                                      <p:cBhvr>
                                        <p:cTn id="6" dur="1000" fill="hold"/>
                                        <p:tgtEl>
                                          <p:spTgt spid="35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A. A Brief History of CNNs"/>
          <p:cNvSpPr txBox="1"/>
          <p:nvPr>
            <p:ph type="title"/>
          </p:nvPr>
        </p:nvSpPr>
        <p:spPr>
          <a:prstGeom prst="rect">
            <a:avLst/>
          </a:prstGeom>
        </p:spPr>
        <p:txBody>
          <a:bodyPr/>
          <a:lstStyle/>
          <a:p>
            <a:pPr/>
            <a:r>
              <a:t>A. A Brief History of CNNs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64"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65" name="Square"/>
          <p:cNvSpPr/>
          <p:nvPr/>
        </p:nvSpPr>
        <p:spPr>
          <a:xfrm>
            <a:off x="1065083" y="4104569"/>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66"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67"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20</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73" name="Group"/>
          <p:cNvGrpSpPr/>
          <p:nvPr/>
        </p:nvGrpSpPr>
        <p:grpSpPr>
          <a:xfrm>
            <a:off x="3765533" y="2493609"/>
            <a:ext cx="3393644" cy="2994248"/>
            <a:chOff x="0" y="0"/>
            <a:chExt cx="3393643" cy="2994247"/>
          </a:xfrm>
        </p:grpSpPr>
        <p:grpSp>
          <p:nvGrpSpPr>
            <p:cNvPr id="370" name="Group"/>
            <p:cNvGrpSpPr/>
            <p:nvPr/>
          </p:nvGrpSpPr>
          <p:grpSpPr>
            <a:xfrm>
              <a:off x="465523" y="2518229"/>
              <a:ext cx="355394" cy="476019"/>
              <a:chOff x="0" y="0"/>
              <a:chExt cx="355392" cy="476017"/>
            </a:xfrm>
          </p:grpSpPr>
          <p:sp>
            <p:nvSpPr>
              <p:cNvPr id="368"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69"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71"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72"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74" name="Convolution operation"/>
          <p:cNvSpPr txBox="1"/>
          <p:nvPr>
            <p:ph type="title"/>
          </p:nvPr>
        </p:nvSpPr>
        <p:spPr>
          <a:prstGeom prst="rect">
            <a:avLst/>
          </a:prstGeom>
        </p:spPr>
        <p:txBody>
          <a:bodyPr/>
          <a:lstStyle/>
          <a:p>
            <a:pPr/>
            <a:r>
              <a:t>Convolution operation</a:t>
            </a:r>
          </a:p>
        </p:txBody>
      </p:sp>
      <p:sp>
        <p:nvSpPr>
          <p:cNvPr id="375" name="Square"/>
          <p:cNvSpPr/>
          <p:nvPr/>
        </p:nvSpPr>
        <p:spPr>
          <a:xfrm>
            <a:off x="9483049" y="4825612"/>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76" name="-75 + 80 + 75*(-2) +160 - 75 + 80"/>
          <p:cNvSpPr txBox="1"/>
          <p:nvPr/>
        </p:nvSpPr>
        <p:spPr>
          <a:xfrm>
            <a:off x="3021108" y="8018931"/>
            <a:ext cx="465765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-75 + 80 + 75*(-2) +160 - 75 + 80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9522 -0.000000" origin="layout" pathEditMode="relative">
                                      <p:cBhvr>
                                        <p:cTn id="6" dur="1000" fill="hold"/>
                                        <p:tgtEl>
                                          <p:spTgt spid="36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8"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79" name="Square"/>
          <p:cNvSpPr/>
          <p:nvPr/>
        </p:nvSpPr>
        <p:spPr>
          <a:xfrm>
            <a:off x="1692161" y="4104569"/>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80"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81"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387" name="Group"/>
          <p:cNvGrpSpPr/>
          <p:nvPr/>
        </p:nvGrpSpPr>
        <p:grpSpPr>
          <a:xfrm>
            <a:off x="3765533" y="2493609"/>
            <a:ext cx="3393644" cy="2994248"/>
            <a:chOff x="0" y="0"/>
            <a:chExt cx="3393643" cy="2994247"/>
          </a:xfrm>
        </p:grpSpPr>
        <p:grpSp>
          <p:nvGrpSpPr>
            <p:cNvPr id="384" name="Group"/>
            <p:cNvGrpSpPr/>
            <p:nvPr/>
          </p:nvGrpSpPr>
          <p:grpSpPr>
            <a:xfrm>
              <a:off x="465523" y="2518229"/>
              <a:ext cx="355394" cy="476019"/>
              <a:chOff x="0" y="0"/>
              <a:chExt cx="355392" cy="476017"/>
            </a:xfrm>
          </p:grpSpPr>
          <p:sp>
            <p:nvSpPr>
              <p:cNvPr id="382"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83"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85"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386"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88" name="Convolution operation"/>
          <p:cNvSpPr txBox="1"/>
          <p:nvPr>
            <p:ph type="title"/>
          </p:nvPr>
        </p:nvSpPr>
        <p:spPr>
          <a:prstGeom prst="rect">
            <a:avLst/>
          </a:prstGeom>
        </p:spPr>
        <p:txBody>
          <a:bodyPr/>
          <a:lstStyle/>
          <a:p>
            <a:pPr/>
            <a:r>
              <a:t>Convolution operation</a:t>
            </a:r>
          </a:p>
        </p:txBody>
      </p:sp>
      <p:sp>
        <p:nvSpPr>
          <p:cNvPr id="389" name="Square"/>
          <p:cNvSpPr/>
          <p:nvPr/>
        </p:nvSpPr>
        <p:spPr>
          <a:xfrm>
            <a:off x="10110127" y="4825612"/>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0" name="-80 + 80 + 80*(-2) +160 - 75 + 80"/>
          <p:cNvSpPr txBox="1"/>
          <p:nvPr/>
        </p:nvSpPr>
        <p:spPr>
          <a:xfrm>
            <a:off x="3021108" y="8018931"/>
            <a:ext cx="465765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 + 80 + 80*(-2) +160 - 75 + 80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97741 0.065592" origin="layout" pathEditMode="relative">
                                      <p:cBhvr>
                                        <p:cTn id="6" dur="1000" fill="hold"/>
                                        <p:tgtEl>
                                          <p:spTgt spid="379"/>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92"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393" name="Square"/>
          <p:cNvSpPr/>
          <p:nvPr/>
        </p:nvSpPr>
        <p:spPr>
          <a:xfrm>
            <a:off x="425283" y="4748550"/>
            <a:ext cx="1917701" cy="1917701"/>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394"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395"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230</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401" name="Group"/>
          <p:cNvGrpSpPr/>
          <p:nvPr/>
        </p:nvGrpSpPr>
        <p:grpSpPr>
          <a:xfrm>
            <a:off x="3765533" y="2493609"/>
            <a:ext cx="3393644" cy="2994248"/>
            <a:chOff x="0" y="0"/>
            <a:chExt cx="3393643" cy="2994247"/>
          </a:xfrm>
        </p:grpSpPr>
        <p:grpSp>
          <p:nvGrpSpPr>
            <p:cNvPr id="398" name="Group"/>
            <p:cNvGrpSpPr/>
            <p:nvPr/>
          </p:nvGrpSpPr>
          <p:grpSpPr>
            <a:xfrm>
              <a:off x="465523" y="2518229"/>
              <a:ext cx="355394" cy="476019"/>
              <a:chOff x="0" y="0"/>
              <a:chExt cx="355392" cy="476017"/>
            </a:xfrm>
          </p:grpSpPr>
          <p:sp>
            <p:nvSpPr>
              <p:cNvPr id="396"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397"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99"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400"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02" name="Convolution operation"/>
          <p:cNvSpPr txBox="1"/>
          <p:nvPr>
            <p:ph type="title"/>
          </p:nvPr>
        </p:nvSpPr>
        <p:spPr>
          <a:prstGeom prst="rect">
            <a:avLst/>
          </a:prstGeom>
        </p:spPr>
        <p:txBody>
          <a:bodyPr/>
          <a:lstStyle/>
          <a:p>
            <a:pPr/>
            <a:r>
              <a:t>Convolution operation</a:t>
            </a:r>
          </a:p>
        </p:txBody>
      </p:sp>
      <p:sp>
        <p:nvSpPr>
          <p:cNvPr id="403" name="Square"/>
          <p:cNvSpPr/>
          <p:nvPr/>
        </p:nvSpPr>
        <p:spPr>
          <a:xfrm>
            <a:off x="8847498" y="5466610"/>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04" name="80 + 75*2"/>
          <p:cNvSpPr txBox="1"/>
          <p:nvPr/>
        </p:nvSpPr>
        <p:spPr>
          <a:xfrm>
            <a:off x="4630909" y="8018931"/>
            <a:ext cx="14380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 + 75*2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9197 0.000000" origin="layout" pathEditMode="relative">
                                      <p:cBhvr>
                                        <p:cTn id="6" dur="1000" fill="hold"/>
                                        <p:tgtEl>
                                          <p:spTgt spid="39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6"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b="1" sz="2200">
                          <a:latin typeface="Helvetica Neue"/>
                          <a:ea typeface="Helvetica Neue"/>
                          <a:cs typeface="Helvetica Neue"/>
                          <a:sym typeface="Helvetica Neue"/>
                        </a:rPr>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407" name="Square"/>
          <p:cNvSpPr/>
          <p:nvPr/>
        </p:nvSpPr>
        <p:spPr>
          <a:xfrm>
            <a:off x="1065083" y="4756150"/>
            <a:ext cx="1917701" cy="1917700"/>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408"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409"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230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15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415" name="Group"/>
          <p:cNvGrpSpPr/>
          <p:nvPr/>
        </p:nvGrpSpPr>
        <p:grpSpPr>
          <a:xfrm>
            <a:off x="3765533" y="2493609"/>
            <a:ext cx="3393644" cy="2994248"/>
            <a:chOff x="0" y="0"/>
            <a:chExt cx="3393643" cy="2994247"/>
          </a:xfrm>
        </p:grpSpPr>
        <p:grpSp>
          <p:nvGrpSpPr>
            <p:cNvPr id="412" name="Group"/>
            <p:cNvGrpSpPr/>
            <p:nvPr/>
          </p:nvGrpSpPr>
          <p:grpSpPr>
            <a:xfrm>
              <a:off x="465523" y="2518229"/>
              <a:ext cx="355394" cy="476019"/>
              <a:chOff x="0" y="0"/>
              <a:chExt cx="355392" cy="476017"/>
            </a:xfrm>
          </p:grpSpPr>
          <p:sp>
            <p:nvSpPr>
              <p:cNvPr id="410"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11"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13"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414"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16" name="Convolution operation"/>
          <p:cNvSpPr txBox="1"/>
          <p:nvPr>
            <p:ph type="title"/>
          </p:nvPr>
        </p:nvSpPr>
        <p:spPr>
          <a:prstGeom prst="rect">
            <a:avLst/>
          </a:prstGeom>
        </p:spPr>
        <p:txBody>
          <a:bodyPr/>
          <a:lstStyle/>
          <a:p>
            <a:pPr/>
            <a:r>
              <a:t>Convolution operation</a:t>
            </a:r>
          </a:p>
        </p:txBody>
      </p:sp>
      <p:sp>
        <p:nvSpPr>
          <p:cNvPr id="417" name="Square"/>
          <p:cNvSpPr/>
          <p:nvPr/>
        </p:nvSpPr>
        <p:spPr>
          <a:xfrm>
            <a:off x="9483049" y="5462318"/>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18" name="-75+80+75*(-2) +80*2"/>
          <p:cNvSpPr txBox="1"/>
          <p:nvPr/>
        </p:nvSpPr>
        <p:spPr>
          <a:xfrm>
            <a:off x="3790423" y="8018931"/>
            <a:ext cx="311901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-75+80+75*(-2) +80*2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9197 0.000000" origin="layout" pathEditMode="relative">
                                      <p:cBhvr>
                                        <p:cTn id="6" dur="1000" fill="hold"/>
                                        <p:tgtEl>
                                          <p:spTgt spid="407"/>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20" name="Table 1"/>
          <p:cNvGraphicFramePr/>
          <p:nvPr/>
        </p:nvGraphicFramePr>
        <p:xfrm>
          <a:off x="444232" y="3461735"/>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75</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tc>
                <a:tc>
                  <a:txBody>
                    <a:bodyPr/>
                    <a:lstStyle/>
                    <a:p>
                      <a:pPr defTabSz="914400">
                        <a:defRPr sz="1800"/>
                      </a:pPr>
                      <a:r>
                        <a:rPr b="1" sz="2200">
                          <a:latin typeface="Helvetica Neue"/>
                          <a:ea typeface="Helvetica Neue"/>
                          <a:cs typeface="Helvetica Neue"/>
                          <a:sym typeface="Helvetica Neue"/>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b="1" sz="2200">
                          <a:latin typeface="Helvetica Neue"/>
                          <a:ea typeface="Helvetica Neue"/>
                          <a:cs typeface="Helvetica Neue"/>
                          <a:sym typeface="Helvetica Neue"/>
                        </a:rPr>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421" name="Square"/>
          <p:cNvSpPr/>
          <p:nvPr/>
        </p:nvSpPr>
        <p:spPr>
          <a:xfrm>
            <a:off x="1679417" y="4756150"/>
            <a:ext cx="1917701" cy="1917700"/>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422" name="Table 1-1"/>
          <p:cNvGraphicFramePr/>
          <p:nvPr/>
        </p:nvGraphicFramePr>
        <p:xfrm>
          <a:off x="5469421" y="411091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423" name="Table 1-2"/>
          <p:cNvGraphicFramePr/>
          <p:nvPr/>
        </p:nvGraphicFramePr>
        <p:xfrm>
          <a:off x="8219530" y="3540110"/>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2200"/>
                      </a:pP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230</a:t>
                      </a:r>
                    </a:p>
                  </a:txBody>
                  <a:tcPr marL="50800" marR="50800" marT="50800" marB="50800" anchor="ctr" anchorCtr="0" horzOverflow="overflow"/>
                </a:tc>
                <a:tc>
                  <a:txBody>
                    <a:bodyPr/>
                    <a:lstStyle/>
                    <a:p>
                      <a:pPr defTabSz="914400">
                        <a:defRPr sz="1800"/>
                      </a:pPr>
                      <a:r>
                        <a:rPr sz="2200"/>
                        <a:t>15</a:t>
                      </a:r>
                    </a:p>
                  </a:txBody>
                  <a:tcPr marL="50800" marR="50800" marT="50800" marB="50800" anchor="ctr" anchorCtr="0" horzOverflow="overflow"/>
                </a:tc>
                <a:tc>
                  <a:txBody>
                    <a:bodyPr/>
                    <a:lstStyle/>
                    <a:p>
                      <a:pPr defTabSz="914400">
                        <a:defRPr sz="1800"/>
                      </a:pPr>
                      <a:r>
                        <a:rPr sz="2200"/>
                        <a:t>10</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pSp>
        <p:nvGrpSpPr>
          <p:cNvPr id="429" name="Group"/>
          <p:cNvGrpSpPr/>
          <p:nvPr/>
        </p:nvGrpSpPr>
        <p:grpSpPr>
          <a:xfrm>
            <a:off x="3765533" y="2493609"/>
            <a:ext cx="3393644" cy="2994248"/>
            <a:chOff x="0" y="0"/>
            <a:chExt cx="3393643" cy="2994247"/>
          </a:xfrm>
        </p:grpSpPr>
        <p:grpSp>
          <p:nvGrpSpPr>
            <p:cNvPr id="426" name="Group"/>
            <p:cNvGrpSpPr/>
            <p:nvPr/>
          </p:nvGrpSpPr>
          <p:grpSpPr>
            <a:xfrm>
              <a:off x="465523" y="2518229"/>
              <a:ext cx="355394" cy="476019"/>
              <a:chOff x="0" y="0"/>
              <a:chExt cx="355392" cy="476017"/>
            </a:xfrm>
          </p:grpSpPr>
          <p:sp>
            <p:nvSpPr>
              <p:cNvPr id="424"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25"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27" name="Convolution Operation"/>
            <p:cNvSpPr txBox="1"/>
            <p:nvPr/>
          </p:nvSpPr>
          <p:spPr>
            <a:xfrm>
              <a:off x="0" y="-1"/>
              <a:ext cx="339364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Convolution Operation</a:t>
              </a:r>
            </a:p>
          </p:txBody>
        </p:sp>
        <p:sp>
          <p:nvSpPr>
            <p:cNvPr id="428" name="Line"/>
            <p:cNvSpPr/>
            <p:nvPr/>
          </p:nvSpPr>
          <p:spPr>
            <a:xfrm flipH="1">
              <a:off x="736726" y="638516"/>
              <a:ext cx="492565" cy="1649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30" name="Convolution operation"/>
          <p:cNvSpPr txBox="1"/>
          <p:nvPr>
            <p:ph type="title"/>
          </p:nvPr>
        </p:nvSpPr>
        <p:spPr>
          <a:prstGeom prst="rect">
            <a:avLst/>
          </a:prstGeom>
        </p:spPr>
        <p:txBody>
          <a:bodyPr/>
          <a:lstStyle/>
          <a:p>
            <a:pPr/>
            <a:r>
              <a:t>Convolution operation</a:t>
            </a:r>
          </a:p>
        </p:txBody>
      </p:sp>
      <p:sp>
        <p:nvSpPr>
          <p:cNvPr id="431" name="Square"/>
          <p:cNvSpPr/>
          <p:nvPr/>
        </p:nvSpPr>
        <p:spPr>
          <a:xfrm>
            <a:off x="10110127" y="5458114"/>
            <a:ext cx="632364" cy="632364"/>
          </a:xfrm>
          <a:prstGeom prst="rect">
            <a:avLst/>
          </a:prstGeom>
          <a:solidFill>
            <a:schemeClr val="accent1">
              <a:lumOff val="16847"/>
              <a:alpha val="6116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32" name="-80+80+75*(-2) +80*2"/>
          <p:cNvSpPr txBox="1"/>
          <p:nvPr/>
        </p:nvSpPr>
        <p:spPr>
          <a:xfrm>
            <a:off x="3790423" y="8018931"/>
            <a:ext cx="311901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-80+80+75*(-2) +80*2</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4" name="convSobel.gif" descr="convSobel.gif"/>
          <p:cNvPicPr>
            <a:picLocks noChangeAspect="0"/>
          </p:cNvPicPr>
          <p:nvPr/>
        </p:nvPicPr>
        <p:blipFill>
          <a:blip r:embed="rId2">
            <a:extLst/>
          </a:blip>
          <a:stretch>
            <a:fillRect/>
          </a:stretch>
        </p:blipFill>
        <p:spPr>
          <a:xfrm>
            <a:off x="2825551" y="1718990"/>
            <a:ext cx="6896101" cy="6908801"/>
          </a:xfrm>
          <a:prstGeom prst="rect">
            <a:avLst/>
          </a:prstGeom>
          <a:ln w="12700">
            <a:miter lim="400000"/>
          </a:ln>
        </p:spPr>
      </p:pic>
      <p:sp>
        <p:nvSpPr>
          <p:cNvPr id="435" name="Convolution operation"/>
          <p:cNvSpPr txBox="1"/>
          <p:nvPr>
            <p:ph type="title"/>
          </p:nvPr>
        </p:nvSpPr>
        <p:spPr>
          <a:prstGeom prst="rect">
            <a:avLst/>
          </a:prstGeom>
        </p:spPr>
        <p:txBody>
          <a:bodyPr/>
          <a:lstStyle/>
          <a:p>
            <a:pPr/>
            <a:r>
              <a:t>Convolution operation</a:t>
            </a:r>
          </a:p>
        </p:txBody>
      </p:sp>
      <p:grpSp>
        <p:nvGrpSpPr>
          <p:cNvPr id="438" name="Group"/>
          <p:cNvGrpSpPr/>
          <p:nvPr/>
        </p:nvGrpSpPr>
        <p:grpSpPr>
          <a:xfrm>
            <a:off x="5069985" y="4681351"/>
            <a:ext cx="355394" cy="476019"/>
            <a:chOff x="0" y="0"/>
            <a:chExt cx="355392" cy="476017"/>
          </a:xfrm>
        </p:grpSpPr>
        <p:sp>
          <p:nvSpPr>
            <p:cNvPr id="436"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37"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39" name="Convolution Operation"/>
          <p:cNvSpPr txBox="1"/>
          <p:nvPr/>
        </p:nvSpPr>
        <p:spPr>
          <a:xfrm>
            <a:off x="4576780" y="8561009"/>
            <a:ext cx="339364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Convolution Operation</a:t>
            </a:r>
          </a:p>
        </p:txBody>
      </p:sp>
      <p:sp>
        <p:nvSpPr>
          <p:cNvPr id="440" name="Click to Play"/>
          <p:cNvSpPr txBox="1"/>
          <p:nvPr/>
        </p:nvSpPr>
        <p:spPr>
          <a:xfrm>
            <a:off x="5348703" y="7685191"/>
            <a:ext cx="1459993" cy="3990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solidFill>
                  <a:srgbClr val="5E5E5E"/>
                </a:solidFill>
                <a:latin typeface="Helvetica Neue Light"/>
                <a:ea typeface="Helvetica Neue Light"/>
                <a:cs typeface="Helvetica Neue Light"/>
                <a:sym typeface="Helvetica Neue Light"/>
              </a:defRPr>
            </a:lvl1pPr>
          </a:lstStyle>
          <a:p>
            <a:pPr/>
            <a:r>
              <a:t>Click to Play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Bias"/>
          <p:cNvSpPr txBox="1"/>
          <p:nvPr>
            <p:ph type="title"/>
          </p:nvPr>
        </p:nvSpPr>
        <p:spPr>
          <a:prstGeom prst="rect">
            <a:avLst/>
          </a:prstGeom>
        </p:spPr>
        <p:txBody>
          <a:bodyPr/>
          <a:lstStyle/>
          <a:p>
            <a:pPr/>
            <a:r>
              <a:t>Bias</a:t>
            </a:r>
          </a:p>
        </p:txBody>
      </p:sp>
      <p:sp>
        <p:nvSpPr>
          <p:cNvPr id="443" name="Line"/>
          <p:cNvSpPr/>
          <p:nvPr/>
        </p:nvSpPr>
        <p:spPr>
          <a:xfrm>
            <a:off x="6248254" y="5122737"/>
            <a:ext cx="508292"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444" name="Table 1"/>
          <p:cNvGraphicFramePr/>
          <p:nvPr/>
        </p:nvGraphicFramePr>
        <p:xfrm>
          <a:off x="291700" y="3521053"/>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445" name="Table 1-1"/>
          <p:cNvGraphicFramePr/>
          <p:nvPr/>
        </p:nvGraphicFramePr>
        <p:xfrm>
          <a:off x="4215266" y="4170237"/>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T w="12700">
                      <a:solidFill>
                        <a:srgbClr val="606060"/>
                      </a:solidFill>
                      <a:miter lim="400000"/>
                    </a:lnT>
                  </a:tcPr>
                </a:tc>
              </a:tr>
              <a:tr h="635000">
                <a:tc>
                  <a:txBody>
                    <a:bodyPr/>
                    <a:lstStyle/>
                    <a:p>
                      <a:pPr defTabSz="914400">
                        <a:defRPr sz="1800"/>
                      </a:pPr>
                      <a:r>
                        <a:rPr sz="2200"/>
                        <a:t>-2</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0</a:t>
                      </a:r>
                    </a:p>
                  </a:txBody>
                  <a:tcPr marL="50800" marR="50800" marT="50800" marB="50800" anchor="ctr" anchorCtr="0" horzOverflow="overflow"/>
                </a:tc>
                <a:tc>
                  <a:txBody>
                    <a:bodyPr/>
                    <a:lstStyle/>
                    <a:p>
                      <a:pPr defTabSz="914400">
                        <a:defRPr sz="1800"/>
                      </a:pPr>
                      <a:r>
                        <a:rPr sz="2200"/>
                        <a:t>2</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446" name="Table 1-2"/>
          <p:cNvGraphicFramePr/>
          <p:nvPr/>
        </p:nvGraphicFramePr>
        <p:xfrm>
          <a:off x="7043813" y="4170237"/>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335</a:t>
                      </a:r>
                    </a:p>
                  </a:txBody>
                  <a:tcPr marL="50800" marR="50800" marT="50800" marB="50800" anchor="ctr" anchorCtr="0" horzOverflow="overflow">
                    <a:lnL w="12700">
                      <a:solidFill>
                        <a:srgbClr val="5D5D5D"/>
                      </a:solidFill>
                      <a:miter lim="400000"/>
                    </a:lnL>
                    <a:lnT w="12700">
                      <a:solidFill>
                        <a:srgbClr val="5D5D5D"/>
                      </a:solidFill>
                      <a:miter lim="400000"/>
                    </a:lnT>
                  </a:tcPr>
                </a:tc>
                <a:tc>
                  <a:txBody>
                    <a:bodyPr/>
                    <a:lstStyle/>
                    <a:p>
                      <a:pPr defTabSz="914400">
                        <a:defRPr sz="1800"/>
                      </a:pPr>
                      <a:r>
                        <a:rPr sz="2200"/>
                        <a:t>70</a:t>
                      </a:r>
                    </a:p>
                  </a:txBody>
                  <a:tcPr marL="50800" marR="50800" marT="50800" marB="50800" anchor="ctr" anchorCtr="0" horzOverflow="overflow">
                    <a:lnT w="12700">
                      <a:solidFill>
                        <a:srgbClr val="5D5D5D"/>
                      </a:solidFill>
                      <a:miter lim="400000"/>
                    </a:lnT>
                  </a:tcPr>
                </a:tc>
                <a:tc>
                  <a:txBody>
                    <a:bodyPr/>
                    <a:lstStyle/>
                    <a:p>
                      <a:pPr defTabSz="914400">
                        <a:defRPr sz="1800"/>
                      </a:pPr>
                      <a:r>
                        <a:rPr sz="2200"/>
                        <a:t>5</a:t>
                      </a:r>
                    </a:p>
                  </a:txBody>
                  <a:tcPr marL="50800" marR="50800" marT="50800" marB="50800" anchor="ctr" anchorCtr="0" horzOverflow="overflow">
                    <a:lnR w="12700">
                      <a:solidFill>
                        <a:srgbClr val="5D5D5D"/>
                      </a:solidFill>
                      <a:miter lim="400000"/>
                    </a:lnR>
                    <a:lnT w="12700">
                      <a:solidFill>
                        <a:srgbClr val="5D5D5D"/>
                      </a:solidFill>
                      <a:miter lim="400000"/>
                    </a:lnT>
                  </a:tcPr>
                </a:tc>
              </a:tr>
              <a:tr h="635000">
                <a:tc>
                  <a:txBody>
                    <a:bodyPr/>
                    <a:lstStyle/>
                    <a:p>
                      <a:pPr defTabSz="914400">
                        <a:defRPr sz="1800"/>
                      </a:pPr>
                      <a:r>
                        <a:rPr sz="2200"/>
                        <a:t>315</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230</a:t>
                      </a:r>
                    </a:p>
                  </a:txBody>
                  <a:tcPr marL="50800" marR="50800" marT="50800" marB="50800" anchor="ctr" anchorCtr="0" horzOverflow="overflow">
                    <a:lnL w="12700">
                      <a:solidFill>
                        <a:srgbClr val="5D5D5D"/>
                      </a:solidFill>
                      <a:miter lim="400000"/>
                    </a:lnL>
                    <a:lnB w="12700">
                      <a:solidFill>
                        <a:srgbClr val="5D5D5D"/>
                      </a:solidFill>
                      <a:miter lim="400000"/>
                    </a:lnB>
                  </a:tcPr>
                </a:tc>
                <a:tc>
                  <a:txBody>
                    <a:bodyPr/>
                    <a:lstStyle/>
                    <a:p>
                      <a:pPr defTabSz="914400">
                        <a:defRPr sz="1800"/>
                      </a:pPr>
                      <a:r>
                        <a:rPr sz="2200"/>
                        <a:t>15</a:t>
                      </a:r>
                    </a:p>
                  </a:txBody>
                  <a:tcPr marL="50800" marR="50800" marT="50800" marB="50800" anchor="ctr" anchorCtr="0" horzOverflow="overflow">
                    <a:lnB w="12700">
                      <a:solidFill>
                        <a:srgbClr val="5D5D5D"/>
                      </a:solidFill>
                      <a:miter lim="400000"/>
                    </a:lnB>
                  </a:tcPr>
                </a:tc>
                <a:tc>
                  <a:txBody>
                    <a:bodyPr/>
                    <a:lstStyle/>
                    <a:p>
                      <a:pPr defTabSz="914400">
                        <a:defRPr sz="1800"/>
                      </a:pPr>
                      <a:r>
                        <a:rPr sz="2200"/>
                        <a:t>10</a:t>
                      </a:r>
                    </a:p>
                  </a:txBody>
                  <a:tcPr marL="50800" marR="50800" marT="50800" marB="50800" anchor="ctr" anchorCtr="0" horzOverflow="overflow">
                    <a:lnR w="12700">
                      <a:solidFill>
                        <a:srgbClr val="5D5D5D"/>
                      </a:solidFill>
                      <a:miter lim="400000"/>
                    </a:lnR>
                    <a:lnB w="12700">
                      <a:solidFill>
                        <a:srgbClr val="5D5D5D"/>
                      </a:solidFill>
                      <a:miter lim="400000"/>
                    </a:lnB>
                  </a:tcPr>
                </a:tc>
              </a:tr>
            </a:tbl>
          </a:graphicData>
        </a:graphic>
      </p:graphicFrame>
      <p:grpSp>
        <p:nvGrpSpPr>
          <p:cNvPr id="449" name="Group"/>
          <p:cNvGrpSpPr/>
          <p:nvPr/>
        </p:nvGrpSpPr>
        <p:grpSpPr>
          <a:xfrm>
            <a:off x="3658663" y="4963103"/>
            <a:ext cx="355394" cy="476019"/>
            <a:chOff x="0" y="0"/>
            <a:chExt cx="355392" cy="476017"/>
          </a:xfrm>
        </p:grpSpPr>
        <p:sp>
          <p:nvSpPr>
            <p:cNvPr id="447"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48"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50" name="+"/>
          <p:cNvSpPr txBox="1"/>
          <p:nvPr/>
        </p:nvSpPr>
        <p:spPr>
          <a:xfrm>
            <a:off x="9168289" y="4892207"/>
            <a:ext cx="29718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graphicFrame>
        <p:nvGraphicFramePr>
          <p:cNvPr id="451" name="Table 1-2-1"/>
          <p:cNvGraphicFramePr/>
          <p:nvPr/>
        </p:nvGraphicFramePr>
        <p:xfrm>
          <a:off x="9650948" y="4805237"/>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tblGrid>
              <a:tr h="635000">
                <a:tc>
                  <a:txBody>
                    <a:bodyPr/>
                    <a:lstStyle/>
                    <a:p>
                      <a:pPr defTabSz="914400">
                        <a:defRPr sz="1800"/>
                      </a:pPr>
                      <a:r>
                        <a:rPr sz="2200"/>
                        <a:t>5</a:t>
                      </a:r>
                    </a:p>
                  </a:txBody>
                  <a:tcPr marL="50800" marR="50800" marT="50800" marB="50800" anchor="ctr" anchorCtr="0" horzOverflow="overflow">
                    <a:lnL w="12700">
                      <a:solidFill>
                        <a:srgbClr val="5D5D5D"/>
                      </a:solidFill>
                      <a:miter lim="400000"/>
                    </a:lnL>
                    <a:lnR w="12700">
                      <a:solidFill>
                        <a:srgbClr val="5D5D5D"/>
                      </a:solidFill>
                      <a:miter lim="400000"/>
                    </a:lnR>
                    <a:lnT w="12700">
                      <a:solidFill>
                        <a:srgbClr val="5D5D5D"/>
                      </a:solidFill>
                      <a:miter lim="400000"/>
                    </a:lnT>
                    <a:lnB w="12700">
                      <a:solidFill>
                        <a:srgbClr val="606060"/>
                      </a:solidFill>
                      <a:miter lim="400000"/>
                    </a:lnB>
                    <a:solidFill>
                      <a:schemeClr val="accent1">
                        <a:lumOff val="16847"/>
                      </a:schemeClr>
                    </a:solidFill>
                  </a:tcPr>
                </a:tc>
              </a:tr>
            </a:tbl>
          </a:graphicData>
        </a:graphic>
      </p:graphicFrame>
      <p:graphicFrame>
        <p:nvGraphicFramePr>
          <p:cNvPr id="452" name="Table 1-2-2"/>
          <p:cNvGraphicFramePr/>
          <p:nvPr/>
        </p:nvGraphicFramePr>
        <p:xfrm>
          <a:off x="10899383" y="4248611"/>
          <a:ext cx="3018004"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340</a:t>
                      </a:r>
                    </a:p>
                  </a:txBody>
                  <a:tcPr marL="50800" marR="50800" marT="50800" marB="50800" anchor="ctr" anchorCtr="0" horzOverflow="overflow">
                    <a:lnL w="12700">
                      <a:solidFill>
                        <a:srgbClr val="5D5D5D"/>
                      </a:solidFill>
                      <a:miter lim="400000"/>
                    </a:lnL>
                    <a:lnT w="12700">
                      <a:solidFill>
                        <a:srgbClr val="5D5D5D"/>
                      </a:solidFill>
                      <a:miter lim="400000"/>
                    </a:lnT>
                  </a:tcPr>
                </a:tc>
                <a:tc>
                  <a:txBody>
                    <a:bodyPr/>
                    <a:lstStyle/>
                    <a:p>
                      <a:pPr defTabSz="914400">
                        <a:defRPr sz="1800"/>
                      </a:pPr>
                      <a:r>
                        <a:rPr sz="2200"/>
                        <a:t>75</a:t>
                      </a:r>
                    </a:p>
                  </a:txBody>
                  <a:tcPr marL="50800" marR="50800" marT="50800" marB="50800" anchor="ctr" anchorCtr="0" horzOverflow="overflow">
                    <a:lnT w="12700">
                      <a:solidFill>
                        <a:srgbClr val="5D5D5D"/>
                      </a:solidFill>
                      <a:miter lim="400000"/>
                    </a:lnT>
                  </a:tcPr>
                </a:tc>
                <a:tc>
                  <a:txBody>
                    <a:bodyPr/>
                    <a:lstStyle/>
                    <a:p>
                      <a:pPr defTabSz="914400">
                        <a:defRPr sz="1800"/>
                      </a:pPr>
                      <a:r>
                        <a:rPr sz="2200"/>
                        <a:t>10</a:t>
                      </a:r>
                    </a:p>
                  </a:txBody>
                  <a:tcPr marL="50800" marR="50800" marT="50800" marB="50800" anchor="ctr" anchorCtr="0" horzOverflow="overflow">
                    <a:lnR w="12700">
                      <a:solidFill>
                        <a:srgbClr val="5D5D5D"/>
                      </a:solidFill>
                      <a:miter lim="400000"/>
                    </a:lnR>
                    <a:lnT w="12700">
                      <a:solidFill>
                        <a:srgbClr val="5D5D5D"/>
                      </a:solidFill>
                      <a:miter lim="400000"/>
                    </a:lnT>
                  </a:tcPr>
                </a:tc>
              </a:tr>
              <a:tr h="635000">
                <a:tc>
                  <a:txBody>
                    <a:bodyPr/>
                    <a:lstStyle/>
                    <a:p>
                      <a:pPr defTabSz="914400">
                        <a:defRPr sz="1800"/>
                      </a:pPr>
                      <a:r>
                        <a:rPr sz="2200"/>
                        <a:t>320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25</a:t>
                      </a:r>
                    </a:p>
                  </a:txBody>
                  <a:tcPr marL="50800" marR="50800" marT="50800" marB="50800" anchor="ctr" anchorCtr="0" horzOverflow="overflow"/>
                </a:tc>
                <a:tc>
                  <a:txBody>
                    <a:bodyPr/>
                    <a:lstStyle/>
                    <a:p>
                      <a:pPr defTabSz="914400">
                        <a:defRPr sz="1800"/>
                      </a:pPr>
                      <a:r>
                        <a:rPr sz="2200"/>
                        <a:t>10</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235</a:t>
                      </a:r>
                    </a:p>
                  </a:txBody>
                  <a:tcPr marL="50800" marR="50800" marT="50800" marB="50800" anchor="ctr" anchorCtr="0" horzOverflow="overflow">
                    <a:lnL w="12700">
                      <a:solidFill>
                        <a:srgbClr val="5D5D5D"/>
                      </a:solidFill>
                      <a:miter lim="400000"/>
                    </a:lnL>
                    <a:lnB w="12700">
                      <a:solidFill>
                        <a:srgbClr val="5D5D5D"/>
                      </a:solidFill>
                      <a:miter lim="400000"/>
                    </a:lnB>
                  </a:tcPr>
                </a:tc>
                <a:tc>
                  <a:txBody>
                    <a:bodyPr/>
                    <a:lstStyle/>
                    <a:p>
                      <a:pPr defTabSz="914400">
                        <a:defRPr sz="1800"/>
                      </a:pPr>
                      <a:r>
                        <a:rPr sz="2200"/>
                        <a:t>20</a:t>
                      </a:r>
                    </a:p>
                  </a:txBody>
                  <a:tcPr marL="50800" marR="50800" marT="50800" marB="50800" anchor="ctr" anchorCtr="0" horzOverflow="overflow">
                    <a:lnB w="12700">
                      <a:solidFill>
                        <a:srgbClr val="5D5D5D"/>
                      </a:solidFill>
                      <a:miter lim="400000"/>
                    </a:lnB>
                  </a:tcPr>
                </a:tc>
                <a:tc>
                  <a:txBody>
                    <a:bodyPr/>
                    <a:lstStyle/>
                    <a:p>
                      <a:pPr defTabSz="914400">
                        <a:defRPr sz="1800"/>
                      </a:pPr>
                      <a:r>
                        <a:rPr sz="2200"/>
                        <a:t>15</a:t>
                      </a:r>
                    </a:p>
                  </a:txBody>
                  <a:tcPr marL="50800" marR="50800" marT="50800" marB="50800" anchor="ctr" anchorCtr="0" horzOverflow="overflow">
                    <a:lnR w="12700">
                      <a:solidFill>
                        <a:srgbClr val="5D5D5D"/>
                      </a:solidFill>
                      <a:miter lim="400000"/>
                    </a:lnR>
                    <a:lnB w="12700">
                      <a:solidFill>
                        <a:srgbClr val="5D5D5D"/>
                      </a:solidFill>
                      <a:miter lim="400000"/>
                    </a:lnB>
                  </a:tcPr>
                </a:tc>
              </a:tr>
            </a:tbl>
          </a:graphicData>
        </a:graphic>
      </p:graphicFrame>
      <p:sp>
        <p:nvSpPr>
          <p:cNvPr id="453" name="Line"/>
          <p:cNvSpPr/>
          <p:nvPr/>
        </p:nvSpPr>
        <p:spPr>
          <a:xfrm>
            <a:off x="10471427" y="5122737"/>
            <a:ext cx="355394"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54" name="Input data…"/>
          <p:cNvSpPr txBox="1"/>
          <p:nvPr/>
        </p:nvSpPr>
        <p:spPr>
          <a:xfrm>
            <a:off x="1151006" y="7292444"/>
            <a:ext cx="1440790"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Input data</a:t>
            </a:r>
          </a:p>
          <a:p>
            <a:pPr>
              <a:defRPr b="0">
                <a:latin typeface="Helvetica Neue Light"/>
                <a:ea typeface="Helvetica Neue Light"/>
                <a:cs typeface="Helvetica Neue Light"/>
                <a:sym typeface="Helvetica Neue Light"/>
              </a:defRPr>
            </a:pPr>
            <a:r>
              <a:t>4 x 4</a:t>
            </a:r>
          </a:p>
        </p:txBody>
      </p:sp>
      <p:sp>
        <p:nvSpPr>
          <p:cNvPr id="455" name="Filter…"/>
          <p:cNvSpPr txBox="1"/>
          <p:nvPr/>
        </p:nvSpPr>
        <p:spPr>
          <a:xfrm>
            <a:off x="4783109" y="7292444"/>
            <a:ext cx="769316"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Filter</a:t>
            </a:r>
          </a:p>
          <a:p>
            <a:pPr>
              <a:defRPr b="0">
                <a:latin typeface="Helvetica Neue Light"/>
                <a:ea typeface="Helvetica Neue Light"/>
                <a:cs typeface="Helvetica Neue Light"/>
                <a:sym typeface="Helvetica Neue Light"/>
              </a:defRPr>
            </a:pPr>
            <a:r>
              <a:t>3 x 3</a:t>
            </a:r>
          </a:p>
        </p:txBody>
      </p:sp>
      <p:sp>
        <p:nvSpPr>
          <p:cNvPr id="456" name="Bias"/>
          <p:cNvSpPr txBox="1"/>
          <p:nvPr/>
        </p:nvSpPr>
        <p:spPr>
          <a:xfrm>
            <a:off x="9741969" y="7391854"/>
            <a:ext cx="6787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Bias</a:t>
            </a:r>
          </a:p>
        </p:txBody>
      </p:sp>
      <p:sp>
        <p:nvSpPr>
          <p:cNvPr id="457" name="Output"/>
          <p:cNvSpPr txBox="1"/>
          <p:nvPr/>
        </p:nvSpPr>
        <p:spPr>
          <a:xfrm>
            <a:off x="11340429" y="7391854"/>
            <a:ext cx="10229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Output</a:t>
            </a:r>
          </a:p>
        </p:txBody>
      </p:sp>
      <p:sp>
        <p:nvSpPr>
          <p:cNvPr id="458" name="Add Bias to Each of element"/>
          <p:cNvSpPr txBox="1"/>
          <p:nvPr/>
        </p:nvSpPr>
        <p:spPr>
          <a:xfrm>
            <a:off x="7776932" y="2625270"/>
            <a:ext cx="399288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Add Bias to Each of element</a:t>
            </a:r>
          </a:p>
        </p:txBody>
      </p:sp>
      <p:sp>
        <p:nvSpPr>
          <p:cNvPr id="459" name="Line"/>
          <p:cNvSpPr/>
          <p:nvPr/>
        </p:nvSpPr>
        <p:spPr>
          <a:xfrm flipH="1">
            <a:off x="8554532" y="3142136"/>
            <a:ext cx="417188" cy="97145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52"/>
                                        </p:tgtEl>
                                        <p:attrNameLst>
                                          <p:attrName>style.visibility</p:attrName>
                                        </p:attrNameLst>
                                      </p:cBhvr>
                                      <p:to>
                                        <p:strVal val="visible"/>
                                      </p:to>
                                    </p:set>
                                    <p:animEffect filter="wipe(left)" transition="in">
                                      <p:cBhvr>
                                        <p:cTn id="7" dur="5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Rounded Rectangle"/>
          <p:cNvSpPr/>
          <p:nvPr/>
        </p:nvSpPr>
        <p:spPr>
          <a:xfrm>
            <a:off x="54220" y="3254544"/>
            <a:ext cx="12896360" cy="4257456"/>
          </a:xfrm>
          <a:prstGeom prst="roundRect">
            <a:avLst>
              <a:gd name="adj" fmla="val 15000"/>
            </a:avLst>
          </a:prstGeom>
          <a:solidFill>
            <a:schemeClr val="accent4">
              <a:hueOff val="-461056"/>
              <a:satOff val="4338"/>
              <a:lumOff val="-10225"/>
              <a:alpha val="39346"/>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62" name="Convolutional Layer"/>
          <p:cNvSpPr txBox="1"/>
          <p:nvPr>
            <p:ph type="title"/>
          </p:nvPr>
        </p:nvSpPr>
        <p:spPr>
          <a:prstGeom prst="rect">
            <a:avLst/>
          </a:prstGeom>
        </p:spPr>
        <p:txBody>
          <a:bodyPr/>
          <a:lstStyle/>
          <a:p>
            <a:pPr/>
            <a:r>
              <a:t>Convolutional Layer</a:t>
            </a:r>
          </a:p>
        </p:txBody>
      </p:sp>
      <p:sp>
        <p:nvSpPr>
          <p:cNvPr id="463" name="Line"/>
          <p:cNvSpPr/>
          <p:nvPr/>
        </p:nvSpPr>
        <p:spPr>
          <a:xfrm>
            <a:off x="6248254" y="5304897"/>
            <a:ext cx="508292"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464" name="Table 1"/>
          <p:cNvGraphicFramePr/>
          <p:nvPr/>
        </p:nvGraphicFramePr>
        <p:xfrm>
          <a:off x="488916" y="3927643"/>
          <a:ext cx="2883986" cy="292395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574257"/>
                <a:gridCol w="574257"/>
                <a:gridCol w="574257"/>
                <a:gridCol w="574257"/>
                <a:gridCol w="574257"/>
              </a:tblGrid>
              <a:tr h="582251">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80</a:t>
                      </a:r>
                    </a:p>
                  </a:txBody>
                  <a:tcPr marL="50800" marR="50800" marT="50800" marB="50800" anchor="ctr" anchorCtr="0" horzOverflow="overflow">
                    <a:lnR w="12700">
                      <a:solidFill>
                        <a:srgbClr val="5D5D5D"/>
                      </a:solidFill>
                      <a:miter lim="400000"/>
                    </a:lnR>
                    <a:lnT w="12700">
                      <a:solidFill>
                        <a:srgbClr val="606060"/>
                      </a:solidFill>
                      <a:miter lim="400000"/>
                    </a:lnT>
                  </a:tcPr>
                </a:tc>
              </a:tr>
              <a:tr h="582251">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582251">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582251">
                <a:tc>
                  <a:txBody>
                    <a:bodyPr/>
                    <a:lstStyle/>
                    <a:p>
                      <a:pPr defTabSz="914400">
                        <a:defRPr sz="1800"/>
                      </a:pPr>
                      <a:r>
                        <a:rPr sz="2200"/>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75</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tc>
                <a:tc>
                  <a:txBody>
                    <a:bodyPr/>
                    <a:lstStyle/>
                    <a:p>
                      <a:pPr defTabSz="914400">
                        <a:defRPr sz="1800"/>
                      </a:pPr>
                      <a:r>
                        <a:rPr sz="2200"/>
                        <a:t>80</a:t>
                      </a:r>
                    </a:p>
                  </a:txBody>
                  <a:tcPr marL="50800" marR="50800" marT="50800" marB="50800" anchor="ctr" anchorCtr="0" horzOverflow="overflow">
                    <a:lnR w="12700">
                      <a:solidFill>
                        <a:srgbClr val="5D5D5D"/>
                      </a:solidFill>
                      <a:miter lim="400000"/>
                    </a:lnR>
                  </a:tcPr>
                </a:tc>
              </a:tr>
              <a:tr h="582251">
                <a:tc>
                  <a:txBody>
                    <a:bodyPr/>
                    <a:lstStyle/>
                    <a:p>
                      <a:pPr defTabSz="914400">
                        <a:defRPr sz="1800"/>
                      </a:pPr>
                      <a:r>
                        <a:rPr sz="2200"/>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465" name="Table 1-1"/>
          <p:cNvGraphicFramePr/>
          <p:nvPr/>
        </p:nvGraphicFramePr>
        <p:xfrm>
          <a:off x="4215266" y="4352397"/>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T w="12700">
                      <a:solidFill>
                        <a:srgbClr val="606060"/>
                      </a:solidFill>
                      <a:miter lim="400000"/>
                    </a:lnT>
                  </a:tcPr>
                </a:tc>
              </a:tr>
              <a:tr h="635000">
                <a:tc>
                  <a:txBody>
                    <a:bodyPr/>
                    <a:lstStyle/>
                    <a:p>
                      <a:pPr defTabSz="914400">
                        <a:defRPr sz="1800"/>
                      </a:pPr>
                      <a:r>
                        <a:rPr sz="2200"/>
                        <a:t>-2</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0</a:t>
                      </a:r>
                    </a:p>
                  </a:txBody>
                  <a:tcPr marL="50800" marR="50800" marT="50800" marB="50800" anchor="ctr" anchorCtr="0" horzOverflow="overflow"/>
                </a:tc>
                <a:tc>
                  <a:txBody>
                    <a:bodyPr/>
                    <a:lstStyle/>
                    <a:p>
                      <a:pPr defTabSz="914400">
                        <a:defRPr sz="1800"/>
                      </a:pPr>
                      <a:r>
                        <a:rPr sz="2200"/>
                        <a:t>2</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-1</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t>1</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graphicFrame>
        <p:nvGraphicFramePr>
          <p:cNvPr id="466" name="Table 1-2"/>
          <p:cNvGraphicFramePr/>
          <p:nvPr/>
        </p:nvGraphicFramePr>
        <p:xfrm>
          <a:off x="7043813" y="4352397"/>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335</a:t>
                      </a:r>
                    </a:p>
                  </a:txBody>
                  <a:tcPr marL="50800" marR="50800" marT="50800" marB="50800" anchor="ctr" anchorCtr="0" horzOverflow="overflow">
                    <a:lnL w="12700">
                      <a:solidFill>
                        <a:srgbClr val="5D5D5D"/>
                      </a:solidFill>
                      <a:miter lim="400000"/>
                    </a:lnL>
                    <a:lnT w="12700">
                      <a:solidFill>
                        <a:srgbClr val="5D5D5D"/>
                      </a:solidFill>
                      <a:miter lim="400000"/>
                    </a:lnT>
                  </a:tcPr>
                </a:tc>
                <a:tc>
                  <a:txBody>
                    <a:bodyPr/>
                    <a:lstStyle/>
                    <a:p>
                      <a:pPr defTabSz="914400">
                        <a:defRPr sz="1800"/>
                      </a:pPr>
                      <a:r>
                        <a:rPr sz="2200"/>
                        <a:t>70</a:t>
                      </a:r>
                    </a:p>
                  </a:txBody>
                  <a:tcPr marL="50800" marR="50800" marT="50800" marB="50800" anchor="ctr" anchorCtr="0" horzOverflow="overflow">
                    <a:lnT w="12700">
                      <a:solidFill>
                        <a:srgbClr val="5D5D5D"/>
                      </a:solidFill>
                      <a:miter lim="400000"/>
                    </a:lnT>
                  </a:tcPr>
                </a:tc>
                <a:tc>
                  <a:txBody>
                    <a:bodyPr/>
                    <a:lstStyle/>
                    <a:p>
                      <a:pPr defTabSz="914400">
                        <a:defRPr sz="1800"/>
                      </a:pPr>
                      <a:r>
                        <a:rPr sz="2200"/>
                        <a:t>5</a:t>
                      </a:r>
                    </a:p>
                  </a:txBody>
                  <a:tcPr marL="50800" marR="50800" marT="50800" marB="50800" anchor="ctr" anchorCtr="0" horzOverflow="overflow">
                    <a:lnR w="12700">
                      <a:solidFill>
                        <a:srgbClr val="5D5D5D"/>
                      </a:solidFill>
                      <a:miter lim="400000"/>
                    </a:lnR>
                    <a:lnT w="12700">
                      <a:solidFill>
                        <a:srgbClr val="5D5D5D"/>
                      </a:solidFill>
                      <a:miter lim="400000"/>
                    </a:lnT>
                  </a:tcPr>
                </a:tc>
              </a:tr>
              <a:tr h="635000">
                <a:tc>
                  <a:txBody>
                    <a:bodyPr/>
                    <a:lstStyle/>
                    <a:p>
                      <a:pPr defTabSz="914400">
                        <a:defRPr sz="1800"/>
                      </a:pPr>
                      <a:r>
                        <a:rPr sz="2200"/>
                        <a:t>315</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230</a:t>
                      </a:r>
                    </a:p>
                  </a:txBody>
                  <a:tcPr marL="50800" marR="50800" marT="50800" marB="50800" anchor="ctr" anchorCtr="0" horzOverflow="overflow">
                    <a:lnL w="12700">
                      <a:solidFill>
                        <a:srgbClr val="5D5D5D"/>
                      </a:solidFill>
                      <a:miter lim="400000"/>
                    </a:lnL>
                    <a:lnB w="12700">
                      <a:solidFill>
                        <a:srgbClr val="5D5D5D"/>
                      </a:solidFill>
                      <a:miter lim="400000"/>
                    </a:lnB>
                  </a:tcPr>
                </a:tc>
                <a:tc>
                  <a:txBody>
                    <a:bodyPr/>
                    <a:lstStyle/>
                    <a:p>
                      <a:pPr defTabSz="914400">
                        <a:defRPr sz="1800"/>
                      </a:pPr>
                      <a:r>
                        <a:rPr sz="2200"/>
                        <a:t>15</a:t>
                      </a:r>
                    </a:p>
                  </a:txBody>
                  <a:tcPr marL="50800" marR="50800" marT="50800" marB="50800" anchor="ctr" anchorCtr="0" horzOverflow="overflow">
                    <a:lnB w="12700">
                      <a:solidFill>
                        <a:srgbClr val="5D5D5D"/>
                      </a:solidFill>
                      <a:miter lim="400000"/>
                    </a:lnB>
                  </a:tcPr>
                </a:tc>
                <a:tc>
                  <a:txBody>
                    <a:bodyPr/>
                    <a:lstStyle/>
                    <a:p>
                      <a:pPr defTabSz="914400">
                        <a:defRPr sz="1800"/>
                      </a:pPr>
                      <a:r>
                        <a:rPr sz="2200"/>
                        <a:t>10</a:t>
                      </a:r>
                    </a:p>
                  </a:txBody>
                  <a:tcPr marL="50800" marR="50800" marT="50800" marB="50800" anchor="ctr" anchorCtr="0" horzOverflow="overflow">
                    <a:lnR w="12700">
                      <a:solidFill>
                        <a:srgbClr val="5D5D5D"/>
                      </a:solidFill>
                      <a:miter lim="400000"/>
                    </a:lnR>
                    <a:lnB w="12700">
                      <a:solidFill>
                        <a:srgbClr val="5D5D5D"/>
                      </a:solidFill>
                      <a:miter lim="400000"/>
                    </a:lnB>
                  </a:tcPr>
                </a:tc>
              </a:tr>
            </a:tbl>
          </a:graphicData>
        </a:graphic>
      </p:graphicFrame>
      <p:grpSp>
        <p:nvGrpSpPr>
          <p:cNvPr id="469" name="Group"/>
          <p:cNvGrpSpPr/>
          <p:nvPr/>
        </p:nvGrpSpPr>
        <p:grpSpPr>
          <a:xfrm>
            <a:off x="3658663" y="5145263"/>
            <a:ext cx="355394" cy="476018"/>
            <a:chOff x="0" y="0"/>
            <a:chExt cx="355392" cy="476017"/>
          </a:xfrm>
        </p:grpSpPr>
        <p:sp>
          <p:nvSpPr>
            <p:cNvPr id="467"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68"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470" name="+"/>
          <p:cNvSpPr txBox="1"/>
          <p:nvPr/>
        </p:nvSpPr>
        <p:spPr>
          <a:xfrm>
            <a:off x="9168289" y="5074367"/>
            <a:ext cx="29718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graphicFrame>
        <p:nvGraphicFramePr>
          <p:cNvPr id="471" name="Table 1-2-1"/>
          <p:cNvGraphicFramePr/>
          <p:nvPr/>
        </p:nvGraphicFramePr>
        <p:xfrm>
          <a:off x="9650948" y="4987397"/>
          <a:ext cx="3018003"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tblGrid>
              <a:tr h="635000">
                <a:tc>
                  <a:txBody>
                    <a:bodyPr/>
                    <a:lstStyle/>
                    <a:p>
                      <a:pPr defTabSz="914400">
                        <a:defRPr sz="1800"/>
                      </a:pPr>
                      <a:r>
                        <a:rPr sz="2200"/>
                        <a:t>5</a:t>
                      </a:r>
                    </a:p>
                  </a:txBody>
                  <a:tcPr marL="50800" marR="50800" marT="50800" marB="50800" anchor="ctr" anchorCtr="0" horzOverflow="overflow">
                    <a:lnL w="12700">
                      <a:solidFill>
                        <a:srgbClr val="5D5D5D"/>
                      </a:solidFill>
                      <a:miter lim="400000"/>
                    </a:lnL>
                    <a:lnR w="12700">
                      <a:solidFill>
                        <a:srgbClr val="5D5D5D"/>
                      </a:solidFill>
                      <a:miter lim="400000"/>
                    </a:lnR>
                    <a:lnT w="12700">
                      <a:solidFill>
                        <a:srgbClr val="5D5D5D"/>
                      </a:solidFill>
                      <a:miter lim="400000"/>
                    </a:lnT>
                    <a:lnB w="12700">
                      <a:solidFill>
                        <a:srgbClr val="606060"/>
                      </a:solidFill>
                      <a:miter lim="400000"/>
                    </a:lnB>
                  </a:tcPr>
                </a:tc>
              </a:tr>
            </a:tbl>
          </a:graphicData>
        </a:graphic>
      </p:graphicFrame>
      <p:graphicFrame>
        <p:nvGraphicFramePr>
          <p:cNvPr id="472" name="Table 1-2-2"/>
          <p:cNvGraphicFramePr/>
          <p:nvPr/>
        </p:nvGraphicFramePr>
        <p:xfrm>
          <a:off x="10899383" y="4430771"/>
          <a:ext cx="3018004"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t>340</a:t>
                      </a:r>
                    </a:p>
                  </a:txBody>
                  <a:tcPr marL="50800" marR="50800" marT="50800" marB="50800" anchor="ctr" anchorCtr="0" horzOverflow="overflow">
                    <a:lnL w="12700">
                      <a:solidFill>
                        <a:srgbClr val="5D5D5D"/>
                      </a:solidFill>
                      <a:miter lim="400000"/>
                    </a:lnL>
                    <a:lnT w="12700">
                      <a:solidFill>
                        <a:srgbClr val="5D5D5D"/>
                      </a:solidFill>
                      <a:miter lim="400000"/>
                    </a:lnT>
                  </a:tcPr>
                </a:tc>
                <a:tc>
                  <a:txBody>
                    <a:bodyPr/>
                    <a:lstStyle/>
                    <a:p>
                      <a:pPr defTabSz="914400">
                        <a:defRPr sz="1800"/>
                      </a:pPr>
                      <a:r>
                        <a:rPr sz="2200"/>
                        <a:t>75</a:t>
                      </a:r>
                    </a:p>
                  </a:txBody>
                  <a:tcPr marL="50800" marR="50800" marT="50800" marB="50800" anchor="ctr" anchorCtr="0" horzOverflow="overflow">
                    <a:lnT w="12700">
                      <a:solidFill>
                        <a:srgbClr val="5D5D5D"/>
                      </a:solidFill>
                      <a:miter lim="400000"/>
                    </a:lnT>
                  </a:tcPr>
                </a:tc>
                <a:tc>
                  <a:txBody>
                    <a:bodyPr/>
                    <a:lstStyle/>
                    <a:p>
                      <a:pPr defTabSz="914400">
                        <a:defRPr sz="1800"/>
                      </a:pPr>
                      <a:r>
                        <a:rPr sz="2200"/>
                        <a:t>10</a:t>
                      </a:r>
                    </a:p>
                  </a:txBody>
                  <a:tcPr marL="50800" marR="50800" marT="50800" marB="50800" anchor="ctr" anchorCtr="0" horzOverflow="overflow">
                    <a:lnR w="12700">
                      <a:solidFill>
                        <a:srgbClr val="5D5D5D"/>
                      </a:solidFill>
                      <a:miter lim="400000"/>
                    </a:lnR>
                    <a:lnT w="12700">
                      <a:solidFill>
                        <a:srgbClr val="5D5D5D"/>
                      </a:solidFill>
                      <a:miter lim="400000"/>
                    </a:lnT>
                  </a:tcPr>
                </a:tc>
              </a:tr>
              <a:tr h="635000">
                <a:tc>
                  <a:txBody>
                    <a:bodyPr/>
                    <a:lstStyle/>
                    <a:p>
                      <a:pPr defTabSz="914400">
                        <a:defRPr sz="1800"/>
                      </a:pPr>
                      <a:r>
                        <a:rPr sz="2200"/>
                        <a:t>320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t>25</a:t>
                      </a:r>
                    </a:p>
                  </a:txBody>
                  <a:tcPr marL="50800" marR="50800" marT="50800" marB="50800" anchor="ctr" anchorCtr="0" horzOverflow="overflow"/>
                </a:tc>
                <a:tc>
                  <a:txBody>
                    <a:bodyPr/>
                    <a:lstStyle/>
                    <a:p>
                      <a:pPr defTabSz="914400">
                        <a:defRPr sz="1800"/>
                      </a:pPr>
                      <a:r>
                        <a:rPr sz="2200"/>
                        <a:t>10</a:t>
                      </a:r>
                    </a:p>
                  </a:txBody>
                  <a:tcPr marL="50800" marR="50800" marT="50800" marB="50800" anchor="ctr" anchorCtr="0" horzOverflow="overflow">
                    <a:lnR w="12700">
                      <a:solidFill>
                        <a:srgbClr val="5D5D5D"/>
                      </a:solidFill>
                      <a:miter lim="400000"/>
                    </a:lnR>
                  </a:tcPr>
                </a:tc>
              </a:tr>
              <a:tr h="635000">
                <a:tc>
                  <a:txBody>
                    <a:bodyPr/>
                    <a:lstStyle/>
                    <a:p>
                      <a:pPr defTabSz="914400">
                        <a:defRPr sz="1800"/>
                      </a:pPr>
                      <a:r>
                        <a:rPr sz="2200"/>
                        <a:t>235</a:t>
                      </a:r>
                    </a:p>
                  </a:txBody>
                  <a:tcPr marL="50800" marR="50800" marT="50800" marB="50800" anchor="ctr" anchorCtr="0" horzOverflow="overflow">
                    <a:lnL w="12700">
                      <a:solidFill>
                        <a:srgbClr val="5D5D5D"/>
                      </a:solidFill>
                      <a:miter lim="400000"/>
                    </a:lnL>
                    <a:lnB w="12700">
                      <a:solidFill>
                        <a:srgbClr val="5D5D5D"/>
                      </a:solidFill>
                      <a:miter lim="400000"/>
                    </a:lnB>
                  </a:tcPr>
                </a:tc>
                <a:tc>
                  <a:txBody>
                    <a:bodyPr/>
                    <a:lstStyle/>
                    <a:p>
                      <a:pPr defTabSz="914400">
                        <a:defRPr sz="1800"/>
                      </a:pPr>
                      <a:r>
                        <a:rPr sz="2200"/>
                        <a:t>20</a:t>
                      </a:r>
                    </a:p>
                  </a:txBody>
                  <a:tcPr marL="50800" marR="50800" marT="50800" marB="50800" anchor="ctr" anchorCtr="0" horzOverflow="overflow">
                    <a:lnB w="12700">
                      <a:solidFill>
                        <a:srgbClr val="5D5D5D"/>
                      </a:solidFill>
                      <a:miter lim="400000"/>
                    </a:lnB>
                  </a:tcPr>
                </a:tc>
                <a:tc>
                  <a:txBody>
                    <a:bodyPr/>
                    <a:lstStyle/>
                    <a:p>
                      <a:pPr defTabSz="914400">
                        <a:defRPr sz="1800"/>
                      </a:pPr>
                      <a:r>
                        <a:rPr sz="2200"/>
                        <a:t>15</a:t>
                      </a:r>
                    </a:p>
                  </a:txBody>
                  <a:tcPr marL="50800" marR="50800" marT="50800" marB="50800" anchor="ctr" anchorCtr="0" horzOverflow="overflow">
                    <a:lnR w="12700">
                      <a:solidFill>
                        <a:srgbClr val="5D5D5D"/>
                      </a:solidFill>
                      <a:miter lim="400000"/>
                    </a:lnR>
                    <a:lnB w="12700">
                      <a:solidFill>
                        <a:srgbClr val="5D5D5D"/>
                      </a:solidFill>
                      <a:miter lim="400000"/>
                    </a:lnB>
                  </a:tcPr>
                </a:tc>
              </a:tr>
            </a:tbl>
          </a:graphicData>
        </a:graphic>
      </p:graphicFrame>
      <p:sp>
        <p:nvSpPr>
          <p:cNvPr id="473" name="Line"/>
          <p:cNvSpPr/>
          <p:nvPr/>
        </p:nvSpPr>
        <p:spPr>
          <a:xfrm>
            <a:off x="10471427" y="5304897"/>
            <a:ext cx="355394"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474" name="Input"/>
          <p:cNvSpPr txBox="1"/>
          <p:nvPr/>
        </p:nvSpPr>
        <p:spPr>
          <a:xfrm>
            <a:off x="1537310" y="7040150"/>
            <a:ext cx="77449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Input</a:t>
            </a:r>
          </a:p>
        </p:txBody>
      </p:sp>
      <p:sp>
        <p:nvSpPr>
          <p:cNvPr id="475" name="Filter (weights)"/>
          <p:cNvSpPr txBox="1"/>
          <p:nvPr/>
        </p:nvSpPr>
        <p:spPr>
          <a:xfrm>
            <a:off x="4179147" y="7040150"/>
            <a:ext cx="19772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Filter (weights)</a:t>
            </a:r>
          </a:p>
        </p:txBody>
      </p:sp>
      <p:sp>
        <p:nvSpPr>
          <p:cNvPr id="476" name="Bias"/>
          <p:cNvSpPr txBox="1"/>
          <p:nvPr/>
        </p:nvSpPr>
        <p:spPr>
          <a:xfrm>
            <a:off x="9629053" y="7040150"/>
            <a:ext cx="6787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Bias</a:t>
            </a:r>
          </a:p>
        </p:txBody>
      </p:sp>
      <p:sp>
        <p:nvSpPr>
          <p:cNvPr id="477" name="Output"/>
          <p:cNvSpPr txBox="1"/>
          <p:nvPr/>
        </p:nvSpPr>
        <p:spPr>
          <a:xfrm>
            <a:off x="11340429" y="7040150"/>
            <a:ext cx="102290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Helvetica Neue Light"/>
                <a:ea typeface="Helvetica Neue Light"/>
                <a:cs typeface="Helvetica Neue Light"/>
                <a:sym typeface="Helvetica Neue Light"/>
              </a:defRPr>
            </a:lvl1pPr>
          </a:lstStyle>
          <a:p>
            <a:pPr/>
            <a:r>
              <a:t>Output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Why we need CNNs"/>
          <p:cNvSpPr txBox="1"/>
          <p:nvPr>
            <p:ph type="title"/>
          </p:nvPr>
        </p:nvSpPr>
        <p:spPr>
          <a:xfrm>
            <a:off x="476714" y="254000"/>
            <a:ext cx="11388649" cy="2159000"/>
          </a:xfrm>
          <a:prstGeom prst="rect">
            <a:avLst/>
          </a:prstGeom>
        </p:spPr>
        <p:txBody>
          <a:bodyPr/>
          <a:lstStyle/>
          <a:p>
            <a:pPr/>
            <a:r>
              <a:t>Why we need CNNs</a:t>
            </a:r>
          </a:p>
        </p:txBody>
      </p:sp>
      <p:sp>
        <p:nvSpPr>
          <p:cNvPr id="480" name="If each filter is 5 × 5, a filter has 25 parameters, plus the Bia parameter, then each filter has 26 parameters. There are a total of 6 filters, so the total number of parameters is 156. Far less than the equivalent fully-collected layer, which has 14 mi"/>
          <p:cNvSpPr txBox="1"/>
          <p:nvPr>
            <p:ph type="body" idx="1"/>
          </p:nvPr>
        </p:nvSpPr>
        <p:spPr>
          <a:xfrm>
            <a:off x="966767" y="2597150"/>
            <a:ext cx="10643263" cy="6286500"/>
          </a:xfrm>
          <a:prstGeom prst="rect">
            <a:avLst/>
          </a:prstGeom>
        </p:spPr>
        <p:txBody>
          <a:bodyPr/>
          <a:lstStyle/>
          <a:p>
            <a:pPr/>
            <a:r>
              <a:t>If each filter is 5 × 5, a filter has 25 parameters, plus the Bia parameter, then each filter has 26 parameters. There are a total of 6 filters, so the total number of parameters is </a:t>
            </a:r>
            <a:r>
              <a:rPr b="1"/>
              <a:t>156</a:t>
            </a:r>
            <a:r>
              <a:t>. Far less than the equivalent fully-collected layer, which has </a:t>
            </a:r>
            <a:r>
              <a:rPr b="1"/>
              <a:t>14 million</a:t>
            </a:r>
            <a:r>
              <a:t> parameters.</a:t>
            </a:r>
          </a:p>
          <a:p>
            <a:pPr/>
            <a:r>
              <a:t>When the input data is an image, the convolutional layer will be 3D. The data is received in the form of input data and is also output to the next layer in the form of 3D data. Therefore, in CNNs, it’s possible to correctly understand data having shapes such as images.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Padding"/>
          <p:cNvSpPr txBox="1"/>
          <p:nvPr>
            <p:ph type="title"/>
          </p:nvPr>
        </p:nvSpPr>
        <p:spPr>
          <a:prstGeom prst="rect">
            <a:avLst/>
          </a:prstGeom>
        </p:spPr>
        <p:txBody>
          <a:bodyPr/>
          <a:lstStyle/>
          <a:p>
            <a:pPr/>
            <a:r>
              <a:t>Padding</a:t>
            </a:r>
          </a:p>
        </p:txBody>
      </p:sp>
      <p:grpSp>
        <p:nvGrpSpPr>
          <p:cNvPr id="495" name="Group"/>
          <p:cNvGrpSpPr/>
          <p:nvPr/>
        </p:nvGrpSpPr>
        <p:grpSpPr>
          <a:xfrm>
            <a:off x="648671" y="4275113"/>
            <a:ext cx="11274704" cy="4401370"/>
            <a:chOff x="0" y="0"/>
            <a:chExt cx="11274702" cy="4401369"/>
          </a:xfrm>
        </p:grpSpPr>
        <p:graphicFrame>
          <p:nvGraphicFramePr>
            <p:cNvPr id="483" name="Table 1"/>
            <p:cNvGraphicFramePr/>
            <p:nvPr/>
          </p:nvGraphicFramePr>
          <p:xfrm>
            <a:off x="2075072" y="1502802"/>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chemeClr val="accent5">
                                <a:hueOff val="-82419"/>
                                <a:satOff val="-9513"/>
                                <a:lumOff val="-16343"/>
                              </a:schemeClr>
                            </a:solidFill>
                            <a:sym typeface="Helvetica Neue Light"/>
                          </a:rPr>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sym typeface="Helvetica Neue Light"/>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70</a:t>
                        </a:r>
                      </a:p>
                    </a:txBody>
                    <a:tcPr marL="50800" marR="50800" marT="50800" marB="50800" anchor="ctr" anchorCtr="0" horzOverflow="overflow"/>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484" name="Square"/>
            <p:cNvSpPr/>
            <p:nvPr/>
          </p:nvSpPr>
          <p:spPr>
            <a:xfrm>
              <a:off x="2056124" y="1501609"/>
              <a:ext cx="1917701" cy="1917701"/>
            </a:xfrm>
            <a:prstGeom prst="rect">
              <a:avLst/>
            </a:prstGeom>
            <a:solidFill>
              <a:schemeClr val="accent1">
                <a:lumOff val="16847"/>
                <a:alpha val="34032"/>
              </a:scheme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aphicFrame>
          <p:nvGraphicFramePr>
            <p:cNvPr id="485" name="Table 1-1"/>
            <p:cNvGraphicFramePr/>
            <p:nvPr/>
          </p:nvGraphicFramePr>
          <p:xfrm>
            <a:off x="6922103" y="1426535"/>
            <a:ext cx="3018003"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sym typeface="Helvetica Neue Light"/>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olidFill>
                              <a:schemeClr val="accent5">
                                <a:hueOff val="-82419"/>
                                <a:satOff val="-9513"/>
                                <a:lumOff val="-16343"/>
                              </a:schemeClr>
                            </a:solidFill>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70</a:t>
                        </a:r>
                      </a:p>
                    </a:txBody>
                    <a:tcPr marL="50800" marR="50800" marT="50800" marB="50800" anchor="ctr" anchorCtr="0" horzOverflow="overflow"/>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486" name="Square"/>
            <p:cNvSpPr/>
            <p:nvPr/>
          </p:nvSpPr>
          <p:spPr>
            <a:xfrm>
              <a:off x="7542954" y="2069369"/>
              <a:ext cx="1917701" cy="1917701"/>
            </a:xfrm>
            <a:prstGeom prst="rect">
              <a:avLst/>
            </a:prstGeom>
            <a:solidFill>
              <a:schemeClr val="accent3">
                <a:alpha val="25874"/>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7" name="Square"/>
            <p:cNvSpPr/>
            <p:nvPr/>
          </p:nvSpPr>
          <p:spPr>
            <a:xfrm>
              <a:off x="6898840" y="1433707"/>
              <a:ext cx="1917701" cy="1917701"/>
            </a:xfrm>
            <a:prstGeom prst="rect">
              <a:avLst/>
            </a:prstGeom>
            <a:solidFill>
              <a:schemeClr val="accent1">
                <a:lumOff val="16847"/>
                <a:alpha val="34032"/>
              </a:scheme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8" name="Square"/>
            <p:cNvSpPr/>
            <p:nvPr/>
          </p:nvSpPr>
          <p:spPr>
            <a:xfrm>
              <a:off x="8169833" y="1433707"/>
              <a:ext cx="1917701" cy="1917701"/>
            </a:xfrm>
            <a:prstGeom prst="rect">
              <a:avLst/>
            </a:prstGeom>
            <a:solidFill>
              <a:srgbClr val="F8E4AE">
                <a:alpha val="20317"/>
              </a:srgb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89" name="Square"/>
            <p:cNvSpPr/>
            <p:nvPr/>
          </p:nvSpPr>
          <p:spPr>
            <a:xfrm>
              <a:off x="2695923" y="1501609"/>
              <a:ext cx="1917701" cy="1917701"/>
            </a:xfrm>
            <a:prstGeom prst="rect">
              <a:avLst/>
            </a:prstGeom>
            <a:solidFill>
              <a:schemeClr val="accent4">
                <a:hueOff val="-461056"/>
                <a:satOff val="4338"/>
                <a:lumOff val="-10225"/>
                <a:alpha val="2428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90" name="Square"/>
            <p:cNvSpPr/>
            <p:nvPr/>
          </p:nvSpPr>
          <p:spPr>
            <a:xfrm>
              <a:off x="2056124" y="2145635"/>
              <a:ext cx="1917701" cy="1917701"/>
            </a:xfrm>
            <a:prstGeom prst="rect">
              <a:avLst/>
            </a:prstGeom>
            <a:solidFill>
              <a:schemeClr val="accent3">
                <a:alpha val="25272"/>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91" name="Line"/>
            <p:cNvSpPr/>
            <p:nvPr/>
          </p:nvSpPr>
          <p:spPr>
            <a:xfrm>
              <a:off x="1765994" y="929249"/>
              <a:ext cx="498468" cy="7570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92" name="Line"/>
            <p:cNvSpPr/>
            <p:nvPr/>
          </p:nvSpPr>
          <p:spPr>
            <a:xfrm flipH="1">
              <a:off x="8460478" y="897525"/>
              <a:ext cx="632617" cy="193926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93" name="Only use one time…"/>
            <p:cNvSpPr txBox="1"/>
            <p:nvPr/>
          </p:nvSpPr>
          <p:spPr>
            <a:xfrm>
              <a:off x="0" y="0"/>
              <a:ext cx="4614368" cy="8293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Helvetica Neue Light"/>
                  <a:ea typeface="Helvetica Neue Light"/>
                  <a:cs typeface="Helvetica Neue Light"/>
                  <a:sym typeface="Helvetica Neue Light"/>
                </a:defRPr>
              </a:pPr>
              <a:r>
                <a:t>Only use one time </a:t>
              </a:r>
            </a:p>
            <a:p>
              <a:pPr>
                <a:defRPr b="0">
                  <a:latin typeface="Helvetica Neue Light"/>
                  <a:ea typeface="Helvetica Neue Light"/>
                  <a:cs typeface="Helvetica Neue Light"/>
                  <a:sym typeface="Helvetica Neue Light"/>
                </a:defRPr>
              </a:pPr>
              <a:r>
                <a:t>of this edge element 0 to calculate</a:t>
              </a:r>
            </a:p>
          </p:txBody>
        </p:sp>
        <p:sp>
          <p:nvSpPr>
            <p:cNvPr id="494" name="Use several times…"/>
            <p:cNvSpPr txBox="1"/>
            <p:nvPr/>
          </p:nvSpPr>
          <p:spPr>
            <a:xfrm>
              <a:off x="6270801" y="0"/>
              <a:ext cx="5003902" cy="8293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Helvetica Neue Light"/>
                  <a:ea typeface="Helvetica Neue Light"/>
                  <a:cs typeface="Helvetica Neue Light"/>
                  <a:sym typeface="Helvetica Neue Light"/>
                </a:defRPr>
              </a:pPr>
              <a:r>
                <a:t>Use several times </a:t>
              </a:r>
            </a:p>
            <a:p>
              <a:pPr>
                <a:defRPr b="0">
                  <a:latin typeface="Helvetica Neue Light"/>
                  <a:ea typeface="Helvetica Neue Light"/>
                  <a:cs typeface="Helvetica Neue Light"/>
                  <a:sym typeface="Helvetica Neue Light"/>
                </a:defRPr>
              </a:pPr>
              <a:r>
                <a:t>of this central element 80 to calculate</a:t>
              </a:r>
            </a:p>
          </p:txBody>
        </p:sp>
      </p:grpSp>
      <p:sp>
        <p:nvSpPr>
          <p:cNvPr id="496" name="What’s the problem?"/>
          <p:cNvSpPr txBox="1"/>
          <p:nvPr/>
        </p:nvSpPr>
        <p:spPr>
          <a:xfrm>
            <a:off x="4188397" y="2688918"/>
            <a:ext cx="4458526"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What’s the problem?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Convolutional Neural Networks"/>
          <p:cNvSpPr txBox="1"/>
          <p:nvPr>
            <p:ph type="title"/>
          </p:nvPr>
        </p:nvSpPr>
        <p:spPr>
          <a:xfrm>
            <a:off x="752301" y="254000"/>
            <a:ext cx="11740318" cy="2159000"/>
          </a:xfrm>
          <a:prstGeom prst="rect">
            <a:avLst/>
          </a:prstGeom>
        </p:spPr>
        <p:txBody>
          <a:bodyPr/>
          <a:lstStyle>
            <a:lvl1pPr defTabSz="467359">
              <a:defRPr sz="6400"/>
            </a:lvl1pPr>
          </a:lstStyle>
          <a:p>
            <a:pPr/>
            <a:r>
              <a:t>Convolutional Neural Networks </a:t>
            </a:r>
            <a:endParaRPr sz="960"/>
          </a:p>
        </p:txBody>
      </p:sp>
      <p:sp>
        <p:nvSpPr>
          <p:cNvPr id="138" name="A convolutional neural network (CNN, or ConvNet) is a class of Feedforward Neural Network.…"/>
          <p:cNvSpPr txBox="1"/>
          <p:nvPr>
            <p:ph type="body" idx="1"/>
          </p:nvPr>
        </p:nvSpPr>
        <p:spPr>
          <a:xfrm>
            <a:off x="952500" y="2590800"/>
            <a:ext cx="11339920" cy="6286500"/>
          </a:xfrm>
          <a:prstGeom prst="rect">
            <a:avLst/>
          </a:prstGeom>
        </p:spPr>
        <p:txBody>
          <a:bodyPr anchor="t"/>
          <a:lstStyle/>
          <a:p>
            <a:pPr/>
            <a:r>
              <a:t>A convolutional neural network (CNN, or ConvNet) is a class of Feedforward Neural Network.</a:t>
            </a:r>
          </a:p>
          <a:p>
            <a:pPr/>
            <a:r>
              <a:t>It is put forward by the influence of biological Receptive Field mechanism.</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Padding"/>
          <p:cNvSpPr txBox="1"/>
          <p:nvPr>
            <p:ph type="title"/>
          </p:nvPr>
        </p:nvSpPr>
        <p:spPr>
          <a:prstGeom prst="rect">
            <a:avLst/>
          </a:prstGeom>
        </p:spPr>
        <p:txBody>
          <a:bodyPr/>
          <a:lstStyle/>
          <a:p>
            <a:pPr/>
            <a:r>
              <a:t>Padding</a:t>
            </a:r>
          </a:p>
        </p:txBody>
      </p:sp>
      <p:sp>
        <p:nvSpPr>
          <p:cNvPr id="499" name="We lose edge information in this way.…"/>
          <p:cNvSpPr txBox="1"/>
          <p:nvPr/>
        </p:nvSpPr>
        <p:spPr>
          <a:xfrm>
            <a:off x="2470677" y="2409518"/>
            <a:ext cx="7893965" cy="1206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700"/>
            </a:pPr>
            <a:r>
              <a:t>We lose edge information in this way.</a:t>
            </a:r>
          </a:p>
          <a:p>
            <a:pPr>
              <a:defRPr b="0" sz="3700"/>
            </a:pPr>
            <a:r>
              <a:t>How to solve this problem?</a:t>
            </a:r>
          </a:p>
        </p:txBody>
      </p:sp>
      <p:grpSp>
        <p:nvGrpSpPr>
          <p:cNvPr id="512" name="Group"/>
          <p:cNvGrpSpPr/>
          <p:nvPr/>
        </p:nvGrpSpPr>
        <p:grpSpPr>
          <a:xfrm>
            <a:off x="648671" y="4275113"/>
            <a:ext cx="11274704" cy="4401370"/>
            <a:chOff x="0" y="0"/>
            <a:chExt cx="11274702" cy="4401369"/>
          </a:xfrm>
        </p:grpSpPr>
        <p:graphicFrame>
          <p:nvGraphicFramePr>
            <p:cNvPr id="500" name="Table 1"/>
            <p:cNvGraphicFramePr/>
            <p:nvPr/>
          </p:nvGraphicFramePr>
          <p:xfrm>
            <a:off x="2075072" y="1502802"/>
            <a:ext cx="3018004" cy="2898568"/>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olidFill>
                              <a:schemeClr val="accent5">
                                <a:hueOff val="-82419"/>
                                <a:satOff val="-9513"/>
                                <a:lumOff val="-16343"/>
                              </a:schemeClr>
                            </a:solidFill>
                            <a:sym typeface="Helvetica Neue Light"/>
                          </a:rPr>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sym typeface="Helvetica Neue Light"/>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70</a:t>
                        </a:r>
                      </a:p>
                    </a:txBody>
                    <a:tcPr marL="50800" marR="50800" marT="50800" marB="50800" anchor="ctr" anchorCtr="0" horzOverflow="overflow"/>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501" name="Square"/>
            <p:cNvSpPr/>
            <p:nvPr/>
          </p:nvSpPr>
          <p:spPr>
            <a:xfrm>
              <a:off x="2056124" y="1501609"/>
              <a:ext cx="1917701" cy="1917701"/>
            </a:xfrm>
            <a:prstGeom prst="rect">
              <a:avLst/>
            </a:prstGeom>
            <a:solidFill>
              <a:schemeClr val="accent1">
                <a:lumOff val="16847"/>
                <a:alpha val="34032"/>
              </a:scheme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aphicFrame>
          <p:nvGraphicFramePr>
            <p:cNvPr id="502" name="Table 1-1"/>
            <p:cNvGraphicFramePr/>
            <p:nvPr/>
          </p:nvGraphicFramePr>
          <p:xfrm>
            <a:off x="6922103" y="1426535"/>
            <a:ext cx="3018003"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sym typeface="Helvetica Neue Light"/>
                          </a:rPr>
                          <a:t>25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75</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T w="12700">
                        <a:solidFill>
                          <a:srgbClr val="606060"/>
                        </a:solidFill>
                        <a:miter lim="400000"/>
                      </a:lnT>
                    </a:tcPr>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olidFill>
                              <a:schemeClr val="accent5">
                                <a:hueOff val="-82419"/>
                                <a:satOff val="-9513"/>
                                <a:lumOff val="-16343"/>
                              </a:schemeClr>
                            </a:solidFill>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tcPr>
                  </a:tc>
                  <a:tc>
                    <a:txBody>
                      <a:bodyPr/>
                      <a:lstStyle/>
                      <a:p>
                        <a:pPr defTabSz="914400">
                          <a:defRPr sz="1800"/>
                        </a:pPr>
                        <a:r>
                          <a:rPr sz="2200">
                            <a:sym typeface="Helvetica Neue Light"/>
                          </a:rPr>
                          <a:t>70</a:t>
                        </a:r>
                      </a:p>
                    </a:txBody>
                    <a:tcPr marL="50800" marR="50800" marT="50800" marB="50800" anchor="ctr" anchorCtr="0" horzOverflow="overflow"/>
                  </a:tc>
                  <a:tc>
                    <a:txBody>
                      <a:bodyPr/>
                      <a:lstStyle/>
                      <a:p>
                        <a:pPr defTabSz="914400">
                          <a:defRPr sz="1800"/>
                        </a:pPr>
                        <a:r>
                          <a:rPr sz="2200">
                            <a:sym typeface="Helvetica Neue Light"/>
                          </a:rPr>
                          <a:t>75</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tc>
                  <a:tc>
                    <a:txBody>
                      <a:bodyPr/>
                      <a:lstStyle/>
                      <a:p>
                        <a:pPr defTabSz="914400">
                          <a:defRPr sz="1800"/>
                        </a:pPr>
                        <a:r>
                          <a:rPr sz="2200">
                            <a:sym typeface="Helvetica Neue Light"/>
                          </a:rPr>
                          <a:t>80</a:t>
                        </a:r>
                      </a:p>
                    </a:txBody>
                    <a:tcPr marL="50800" marR="50800" marT="50800" marB="50800" anchor="ctr" anchorCtr="0" horzOverflow="overflow">
                      <a:lnR w="12700">
                        <a:solidFill>
                          <a:srgbClr val="5D5D5D"/>
                        </a:solidFill>
                        <a:miter lim="400000"/>
                      </a:lnR>
                    </a:tcPr>
                  </a:tc>
                </a:tr>
                <a:tr h="640673">
                  <a:tc>
                    <a:txBody>
                      <a:bodyPr/>
                      <a:lstStyle/>
                      <a:p>
                        <a:pPr defTabSz="914400">
                          <a:defRPr sz="1800"/>
                        </a:pPr>
                        <a:r>
                          <a:rPr sz="2200">
                            <a:sym typeface="Helvetica Neue Light"/>
                          </a:rPr>
                          <a:t>0</a:t>
                        </a: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B w="12700">
                        <a:solidFill>
                          <a:srgbClr val="606060"/>
                        </a:solidFill>
                        <a:miter lim="400000"/>
                      </a:lnB>
                    </a:tcPr>
                  </a:tc>
                  <a:tc>
                    <a:txBody>
                      <a:bodyPr/>
                      <a:lstStyle/>
                      <a:p>
                        <a:pPr defTabSz="914400">
                          <a:defRPr sz="1800"/>
                        </a:pPr>
                        <a:r>
                          <a:rPr sz="2200">
                            <a:sym typeface="Helvetica Neue Light"/>
                          </a:rPr>
                          <a:t>0</a:t>
                        </a: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503" name="Square"/>
            <p:cNvSpPr/>
            <p:nvPr/>
          </p:nvSpPr>
          <p:spPr>
            <a:xfrm>
              <a:off x="7542954" y="2069369"/>
              <a:ext cx="1917701" cy="1917701"/>
            </a:xfrm>
            <a:prstGeom prst="rect">
              <a:avLst/>
            </a:prstGeom>
            <a:solidFill>
              <a:schemeClr val="accent3">
                <a:alpha val="25874"/>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4" name="Square"/>
            <p:cNvSpPr/>
            <p:nvPr/>
          </p:nvSpPr>
          <p:spPr>
            <a:xfrm>
              <a:off x="6898840" y="1433707"/>
              <a:ext cx="1917701" cy="1917701"/>
            </a:xfrm>
            <a:prstGeom prst="rect">
              <a:avLst/>
            </a:prstGeom>
            <a:solidFill>
              <a:schemeClr val="accent1">
                <a:lumOff val="16847"/>
                <a:alpha val="34032"/>
              </a:scheme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5" name="Square"/>
            <p:cNvSpPr/>
            <p:nvPr/>
          </p:nvSpPr>
          <p:spPr>
            <a:xfrm>
              <a:off x="8169833" y="1433707"/>
              <a:ext cx="1917701" cy="1917701"/>
            </a:xfrm>
            <a:prstGeom prst="rect">
              <a:avLst/>
            </a:prstGeom>
            <a:solidFill>
              <a:srgbClr val="F8E4AE">
                <a:alpha val="20317"/>
              </a:srgbClr>
            </a:solidFill>
            <a:ln w="25400" cap="flat">
              <a:solidFill>
                <a:srgbClr val="000000"/>
              </a:solidFill>
              <a:prstDash val="sysDot"/>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6" name="Square"/>
            <p:cNvSpPr/>
            <p:nvPr/>
          </p:nvSpPr>
          <p:spPr>
            <a:xfrm>
              <a:off x="2695923" y="1501609"/>
              <a:ext cx="1917701" cy="1917701"/>
            </a:xfrm>
            <a:prstGeom prst="rect">
              <a:avLst/>
            </a:prstGeom>
            <a:solidFill>
              <a:schemeClr val="accent4">
                <a:hueOff val="-461056"/>
                <a:satOff val="4338"/>
                <a:lumOff val="-10225"/>
                <a:alpha val="2428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7" name="Square"/>
            <p:cNvSpPr/>
            <p:nvPr/>
          </p:nvSpPr>
          <p:spPr>
            <a:xfrm>
              <a:off x="2056124" y="2145635"/>
              <a:ext cx="1917701" cy="1917701"/>
            </a:xfrm>
            <a:prstGeom prst="rect">
              <a:avLst/>
            </a:prstGeom>
            <a:solidFill>
              <a:schemeClr val="accent3">
                <a:alpha val="25272"/>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8" name="Line"/>
            <p:cNvSpPr/>
            <p:nvPr/>
          </p:nvSpPr>
          <p:spPr>
            <a:xfrm>
              <a:off x="1765994" y="929249"/>
              <a:ext cx="498468" cy="7570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9" name="Line"/>
            <p:cNvSpPr/>
            <p:nvPr/>
          </p:nvSpPr>
          <p:spPr>
            <a:xfrm flipH="1">
              <a:off x="8460478" y="897525"/>
              <a:ext cx="632617" cy="193926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10" name="Only use one time…"/>
            <p:cNvSpPr txBox="1"/>
            <p:nvPr/>
          </p:nvSpPr>
          <p:spPr>
            <a:xfrm>
              <a:off x="0" y="0"/>
              <a:ext cx="4614368" cy="8293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Helvetica Neue Light"/>
                  <a:ea typeface="Helvetica Neue Light"/>
                  <a:cs typeface="Helvetica Neue Light"/>
                  <a:sym typeface="Helvetica Neue Light"/>
                </a:defRPr>
              </a:pPr>
              <a:r>
                <a:t>Only use one time </a:t>
              </a:r>
            </a:p>
            <a:p>
              <a:pPr>
                <a:defRPr b="0">
                  <a:latin typeface="Helvetica Neue Light"/>
                  <a:ea typeface="Helvetica Neue Light"/>
                  <a:cs typeface="Helvetica Neue Light"/>
                  <a:sym typeface="Helvetica Neue Light"/>
                </a:defRPr>
              </a:pPr>
              <a:r>
                <a:t>of this edge element 0 to calculate</a:t>
              </a:r>
            </a:p>
          </p:txBody>
        </p:sp>
        <p:sp>
          <p:nvSpPr>
            <p:cNvPr id="511" name="Use several times…"/>
            <p:cNvSpPr txBox="1"/>
            <p:nvPr/>
          </p:nvSpPr>
          <p:spPr>
            <a:xfrm>
              <a:off x="6270801" y="0"/>
              <a:ext cx="5003902" cy="8293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Helvetica Neue Light"/>
                  <a:ea typeface="Helvetica Neue Light"/>
                  <a:cs typeface="Helvetica Neue Light"/>
                  <a:sym typeface="Helvetica Neue Light"/>
                </a:defRPr>
              </a:pPr>
              <a:r>
                <a:t>Use several times </a:t>
              </a:r>
            </a:p>
            <a:p>
              <a:pPr>
                <a:defRPr b="0">
                  <a:latin typeface="Helvetica Neue Light"/>
                  <a:ea typeface="Helvetica Neue Light"/>
                  <a:cs typeface="Helvetica Neue Light"/>
                  <a:sym typeface="Helvetica Neue Light"/>
                </a:defRPr>
              </a:pPr>
              <a:r>
                <a:t>of this central element 80 to calculate</a:t>
              </a:r>
            </a:p>
          </p:txBody>
        </p:sp>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Padding"/>
          <p:cNvSpPr txBox="1"/>
          <p:nvPr>
            <p:ph type="title"/>
          </p:nvPr>
        </p:nvSpPr>
        <p:spPr>
          <a:prstGeom prst="rect">
            <a:avLst/>
          </a:prstGeom>
        </p:spPr>
        <p:txBody>
          <a:bodyPr/>
          <a:lstStyle/>
          <a:p>
            <a:pPr/>
            <a:r>
              <a:t>Padding</a:t>
            </a:r>
          </a:p>
        </p:txBody>
      </p:sp>
      <p:sp>
        <p:nvSpPr>
          <p:cNvPr id="515" name="Padding it with a margin of 2!"/>
          <p:cNvSpPr txBox="1"/>
          <p:nvPr/>
        </p:nvSpPr>
        <p:spPr>
          <a:xfrm>
            <a:off x="3379622" y="2494016"/>
            <a:ext cx="6245556"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Padding it with a margin of 2!</a:t>
            </a:r>
          </a:p>
        </p:txBody>
      </p:sp>
      <p:graphicFrame>
        <p:nvGraphicFramePr>
          <p:cNvPr id="516" name="Table 1"/>
          <p:cNvGraphicFramePr/>
          <p:nvPr/>
        </p:nvGraphicFramePr>
        <p:xfrm>
          <a:off x="1317056" y="5409819"/>
          <a:ext cx="3018004"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376444"/>
                <a:gridCol w="376444"/>
                <a:gridCol w="376444"/>
                <a:gridCol w="376444"/>
                <a:gridCol w="376444"/>
                <a:gridCol w="376444"/>
                <a:gridCol w="376444"/>
                <a:gridCol w="376444"/>
                <a:gridCol w="376444"/>
              </a:tblGrid>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lnT w="12700">
                      <a:solidFill>
                        <a:srgbClr val="606060"/>
                      </a:solidFill>
                      <a:miter lim="400000"/>
                    </a:lnT>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25</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381329">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lnB w="12700">
                      <a:solidFill>
                        <a:srgbClr val="606060"/>
                      </a:solidFill>
                      <a:miter lim="400000"/>
                    </a:lnB>
                    <a:solidFill>
                      <a:srgbClr val="D6D5D5"/>
                    </a:solidFill>
                  </a:tcPr>
                </a:tc>
              </a:tr>
            </a:tbl>
          </a:graphicData>
        </a:graphic>
      </p:graphicFrame>
      <p:sp>
        <p:nvSpPr>
          <p:cNvPr id="517" name="Square"/>
          <p:cNvSpPr/>
          <p:nvPr/>
        </p:nvSpPr>
        <p:spPr>
          <a:xfrm>
            <a:off x="2048340" y="5378443"/>
            <a:ext cx="1165930" cy="1165930"/>
          </a:xfrm>
          <a:prstGeom prst="rect">
            <a:avLst/>
          </a:prstGeom>
          <a:solidFill>
            <a:schemeClr val="accent1">
              <a:lumOff val="16847"/>
              <a:alpha val="3403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aphicFrame>
        <p:nvGraphicFramePr>
          <p:cNvPr id="518" name="Table 1-1"/>
          <p:cNvGraphicFramePr/>
          <p:nvPr/>
        </p:nvGraphicFramePr>
        <p:xfrm>
          <a:off x="6071077" y="6094928"/>
          <a:ext cx="2909942" cy="2794784"/>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1800"/>
                      </a:pPr>
                      <a:r>
                        <a:rPr sz="2200">
                          <a:solidFill>
                            <a:srgbClr val="FFFFFF"/>
                          </a:solidFill>
                        </a:rPr>
                        <a:t>-2</a:t>
                      </a: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solidFill>
                      <a:schemeClr val="accent1">
                        <a:lumOff val="16847"/>
                      </a:schemeClr>
                    </a:solidFill>
                  </a:tcPr>
                </a:tc>
                <a:tc>
                  <a:txBody>
                    <a:bodyPr/>
                    <a:lstStyle/>
                    <a:p>
                      <a:pPr defTabSz="914400">
                        <a:defRPr sz="1800"/>
                      </a:pPr>
                      <a:r>
                        <a:rPr sz="2200">
                          <a:solidFill>
                            <a:srgbClr val="FFFFFF"/>
                          </a:solidFill>
                        </a:rPr>
                        <a:t>2</a:t>
                      </a: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1800"/>
                      </a:pPr>
                      <a:r>
                        <a:rPr sz="2200">
                          <a:solidFill>
                            <a:srgbClr val="FFFFFF"/>
                          </a:solidFill>
                        </a:rPr>
                        <a:t>-1</a:t>
                      </a: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0</a:t>
                      </a: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1800"/>
                      </a:pPr>
                      <a:r>
                        <a:rPr sz="2200">
                          <a:solidFill>
                            <a:srgbClr val="FFFFFF"/>
                          </a:solidFill>
                        </a:rPr>
                        <a:t>1</a:t>
                      </a: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519" name="Table 1-2"/>
          <p:cNvGraphicFramePr/>
          <p:nvPr/>
        </p:nvGraphicFramePr>
        <p:xfrm>
          <a:off x="8821185" y="5524119"/>
          <a:ext cx="3018004" cy="2898569"/>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1880"/>
                <a:gridCol w="631880"/>
                <a:gridCol w="631880"/>
                <a:gridCol w="631880"/>
                <a:gridCol w="631880"/>
              </a:tblGrid>
              <a:tr h="640673">
                <a:tc>
                  <a:txBody>
                    <a:bodyPr/>
                    <a:lstStyle/>
                    <a:p>
                      <a:pPr defTabSz="914400">
                        <a:defRPr sz="1800"/>
                      </a:pPr>
                      <a:r>
                        <a:rPr sz="2200"/>
                        <a:t>0</a:t>
                      </a:r>
                    </a:p>
                  </a:txBody>
                  <a:tcPr marL="50800" marR="50800" marT="50800" marB="50800" anchor="ctr" anchorCtr="0" horzOverflow="overflow">
                    <a:lnL w="12700">
                      <a:solidFill>
                        <a:srgbClr val="5D5D5D"/>
                      </a:solidFill>
                      <a:miter lim="400000"/>
                    </a:lnL>
                    <a:lnT w="12700">
                      <a:solidFill>
                        <a:srgbClr val="606060"/>
                      </a:solidFill>
                      <a:miter lim="400000"/>
                    </a:lnT>
                  </a:tcPr>
                </a:tc>
                <a:tc>
                  <a:txBody>
                    <a:bodyPr/>
                    <a:lstStyle/>
                    <a:p>
                      <a:pPr defTabSz="914400">
                        <a:defRPr sz="1800"/>
                      </a:pPr>
                      <a:r>
                        <a:rPr sz="2200"/>
                        <a:t>75</a:t>
                      </a: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T w="12700">
                      <a:solidFill>
                        <a:srgbClr val="606060"/>
                      </a:solidFill>
                      <a:miter lim="400000"/>
                    </a:lnT>
                  </a:tcPr>
                </a:tc>
                <a:tc>
                  <a:txBody>
                    <a:bodyPr/>
                    <a:lstStyle/>
                    <a:p>
                      <a:pPr defTabSz="914400">
                        <a:defRPr sz="2200"/>
                      </a:pPr>
                    </a:p>
                  </a:txBody>
                  <a:tcPr marL="50800" marR="50800" marT="50800" marB="50800" anchor="ctr" anchorCtr="0" horzOverflow="overflow">
                    <a:lnR w="12700">
                      <a:solidFill>
                        <a:srgbClr val="5D5D5D"/>
                      </a:solidFill>
                      <a:miter lim="400000"/>
                    </a:lnR>
                    <a:lnT w="12700">
                      <a:solidFill>
                        <a:srgbClr val="606060"/>
                      </a:solidFill>
                      <a:miter lim="400000"/>
                    </a:lnT>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335</a:t>
                      </a:r>
                    </a:p>
                  </a:txBody>
                  <a:tcPr marL="50800" marR="50800" marT="50800" marB="50800" anchor="ctr" anchorCtr="0" horzOverflow="overflow"/>
                </a:tc>
                <a:tc>
                  <a:txBody>
                    <a:bodyPr/>
                    <a:lstStyle/>
                    <a:p>
                      <a:pPr defTabSz="914400">
                        <a:defRPr sz="1800"/>
                      </a:pPr>
                      <a:r>
                        <a:rPr sz="2200"/>
                        <a:t>70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315</a:t>
                      </a:r>
                    </a:p>
                  </a:txBody>
                  <a:tcPr marL="50800" marR="50800" marT="50800" marB="50800" anchor="ctr" anchorCtr="0" horzOverflow="overflow"/>
                </a:tc>
                <a:tc>
                  <a:txBody>
                    <a:bodyPr/>
                    <a:lstStyle/>
                    <a:p>
                      <a:pPr defTabSz="914400">
                        <a:defRPr sz="1800"/>
                      </a:pPr>
                      <a:r>
                        <a:rPr sz="2200"/>
                        <a:t>20</a:t>
                      </a:r>
                    </a:p>
                  </a:txBody>
                  <a:tcPr marL="50800" marR="50800" marT="50800" marB="50800" anchor="ctr" anchorCtr="0" horzOverflow="overflow"/>
                </a:tc>
                <a:tc>
                  <a:txBody>
                    <a:bodyPr/>
                    <a:lstStyle/>
                    <a:p>
                      <a:pPr defTabSz="914400">
                        <a:defRPr sz="1800"/>
                      </a:pPr>
                      <a:r>
                        <a:rPr sz="2200"/>
                        <a:t>5</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tcPr>
                </a:tc>
                <a:tc>
                  <a:txBody>
                    <a:bodyPr/>
                    <a:lstStyle/>
                    <a:p>
                      <a:pPr defTabSz="914400">
                        <a:defRPr sz="1800"/>
                      </a:pPr>
                      <a:r>
                        <a:rPr sz="2200"/>
                        <a:t>230</a:t>
                      </a:r>
                    </a:p>
                  </a:txBody>
                  <a:tcPr marL="50800" marR="50800" marT="50800" marB="50800" anchor="ctr" anchorCtr="0" horzOverflow="overflow"/>
                </a:tc>
                <a:tc>
                  <a:txBody>
                    <a:bodyPr/>
                    <a:lstStyle/>
                    <a:p>
                      <a:pPr defTabSz="914400">
                        <a:defRPr sz="1800"/>
                      </a:pPr>
                      <a:r>
                        <a:rPr sz="2200"/>
                        <a:t>15</a:t>
                      </a:r>
                    </a:p>
                  </a:txBody>
                  <a:tcPr marL="50800" marR="50800" marT="50800" marB="50800" anchor="ctr" anchorCtr="0" horzOverflow="overflow"/>
                </a:tc>
                <a:tc>
                  <a:txBody>
                    <a:bodyPr/>
                    <a:lstStyle/>
                    <a:p>
                      <a:pPr defTabSz="914400">
                        <a:defRPr sz="1800"/>
                      </a:pPr>
                      <a:r>
                        <a:rPr sz="2200"/>
                        <a:t>10</a:t>
                      </a: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5D5D5D"/>
                      </a:solidFill>
                      <a:miter lim="400000"/>
                    </a:lnR>
                  </a:tcPr>
                </a:tc>
              </a:tr>
              <a:tr h="640673">
                <a:tc>
                  <a:txBody>
                    <a:bodyPr/>
                    <a:lstStyle/>
                    <a:p>
                      <a:pPr defTabSz="914400">
                        <a:defRPr sz="2200"/>
                      </a:pPr>
                    </a:p>
                  </a:txBody>
                  <a:tcPr marL="50800" marR="50800" marT="50800" marB="50800" anchor="ctr" anchorCtr="0" horzOverflow="overflow">
                    <a:lnL w="12700">
                      <a:solidFill>
                        <a:srgbClr val="5D5D5D"/>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5D5D5D"/>
                      </a:solidFill>
                      <a:miter lim="400000"/>
                    </a:lnR>
                    <a:lnB w="12700">
                      <a:solidFill>
                        <a:srgbClr val="606060"/>
                      </a:solidFill>
                      <a:miter lim="400000"/>
                    </a:lnB>
                  </a:tcPr>
                </a:tc>
              </a:tr>
            </a:tbl>
          </a:graphicData>
        </a:graphic>
      </p:graphicFrame>
      <p:sp>
        <p:nvSpPr>
          <p:cNvPr id="520" name="Square"/>
          <p:cNvSpPr/>
          <p:nvPr/>
        </p:nvSpPr>
        <p:spPr>
          <a:xfrm>
            <a:off x="9446052" y="5505444"/>
            <a:ext cx="651860" cy="647244"/>
          </a:xfrm>
          <a:prstGeom prst="rect">
            <a:avLst/>
          </a:prstGeom>
          <a:solidFill>
            <a:schemeClr val="accent1">
              <a:lumOff val="16847"/>
              <a:alpha val="3403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523" name="Group"/>
          <p:cNvGrpSpPr/>
          <p:nvPr/>
        </p:nvGrpSpPr>
        <p:grpSpPr>
          <a:xfrm>
            <a:off x="5210371" y="6994759"/>
            <a:ext cx="355394" cy="476019"/>
            <a:chOff x="0" y="0"/>
            <a:chExt cx="355392" cy="476017"/>
          </a:xfrm>
        </p:grpSpPr>
        <p:sp>
          <p:nvSpPr>
            <p:cNvPr id="521" name="*"/>
            <p:cNvSpPr txBox="1"/>
            <p:nvPr/>
          </p:nvSpPr>
          <p:spPr>
            <a:xfrm>
              <a:off x="58519" y="14959"/>
              <a:ext cx="238355"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522" name="Circle"/>
            <p:cNvSpPr/>
            <p:nvPr/>
          </p:nvSpPr>
          <p:spPr>
            <a:xfrm>
              <a:off x="0" y="0"/>
              <a:ext cx="355393" cy="355393"/>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524" name="Line"/>
          <p:cNvSpPr/>
          <p:nvPr/>
        </p:nvSpPr>
        <p:spPr>
          <a:xfrm flipH="1">
            <a:off x="2276660" y="4923448"/>
            <a:ext cx="203786" cy="1324103"/>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525" name="Now, we use several times…"/>
          <p:cNvSpPr txBox="1"/>
          <p:nvPr/>
        </p:nvSpPr>
        <p:spPr>
          <a:xfrm>
            <a:off x="287502" y="3938975"/>
            <a:ext cx="5212995"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Now, we use several times </a:t>
            </a:r>
          </a:p>
          <a:p>
            <a:pPr>
              <a:defRPr b="0">
                <a:latin typeface="Helvetica Neue Light"/>
                <a:ea typeface="Helvetica Neue Light"/>
                <a:cs typeface="Helvetica Neue Light"/>
                <a:sym typeface="Helvetica Neue Light"/>
              </a:defRPr>
            </a:pPr>
            <a:r>
              <a:t>of this edge element 0 to calculate too.</a:t>
            </a:r>
          </a:p>
        </p:txBody>
      </p:sp>
      <p:sp>
        <p:nvSpPr>
          <p:cNvPr id="526" name="This means padding around with a margin of 2 pixel."/>
          <p:cNvSpPr txBox="1"/>
          <p:nvPr/>
        </p:nvSpPr>
        <p:spPr>
          <a:xfrm>
            <a:off x="2884119" y="3222275"/>
            <a:ext cx="723656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This means padding around with a margin of 2 pixel.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Padding"/>
          <p:cNvSpPr txBox="1"/>
          <p:nvPr>
            <p:ph type="title"/>
          </p:nvPr>
        </p:nvSpPr>
        <p:spPr>
          <a:prstGeom prst="rect">
            <a:avLst/>
          </a:prstGeom>
        </p:spPr>
        <p:txBody>
          <a:bodyPr/>
          <a:lstStyle/>
          <a:p>
            <a:pPr/>
            <a:r>
              <a:t>Padding</a:t>
            </a:r>
          </a:p>
        </p:txBody>
      </p:sp>
      <p:pic>
        <p:nvPicPr>
          <p:cNvPr id="529" name="Image" descr="Image"/>
          <p:cNvPicPr>
            <a:picLocks noChangeAspect="1"/>
          </p:cNvPicPr>
          <p:nvPr/>
        </p:nvPicPr>
        <p:blipFill>
          <a:blip r:embed="rId2">
            <a:extLst/>
          </a:blip>
          <a:stretch>
            <a:fillRect/>
          </a:stretch>
        </p:blipFill>
        <p:spPr>
          <a:xfrm>
            <a:off x="2536802" y="2339642"/>
            <a:ext cx="7474124" cy="7481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Stride"/>
          <p:cNvSpPr txBox="1"/>
          <p:nvPr>
            <p:ph type="title"/>
          </p:nvPr>
        </p:nvSpPr>
        <p:spPr>
          <a:prstGeom prst="rect">
            <a:avLst/>
          </a:prstGeom>
        </p:spPr>
        <p:txBody>
          <a:bodyPr/>
          <a:lstStyle/>
          <a:p>
            <a:pPr/>
            <a:r>
              <a:t>Stride</a:t>
            </a:r>
          </a:p>
        </p:txBody>
      </p:sp>
      <p:sp>
        <p:nvSpPr>
          <p:cNvPr id="532" name="Stride is the amount by which the filter is moved as it passes over the image."/>
          <p:cNvSpPr txBox="1"/>
          <p:nvPr/>
        </p:nvSpPr>
        <p:spPr>
          <a:xfrm>
            <a:off x="1353560" y="2265460"/>
            <a:ext cx="10809597" cy="12060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700"/>
            </a:lvl1pPr>
          </a:lstStyle>
          <a:p>
            <a:pPr/>
            <a:r>
              <a:t>Stride is the amount by which the filter is moved as it passes over the image.</a:t>
            </a:r>
          </a:p>
        </p:txBody>
      </p:sp>
      <p:graphicFrame>
        <p:nvGraphicFramePr>
          <p:cNvPr id="533" name="Table 1"/>
          <p:cNvGraphicFramePr/>
          <p:nvPr/>
        </p:nvGraphicFramePr>
        <p:xfrm>
          <a:off x="4385920" y="4138716"/>
          <a:ext cx="4769602" cy="483126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528544"/>
                <a:gridCol w="528544"/>
                <a:gridCol w="528544"/>
                <a:gridCol w="528544"/>
                <a:gridCol w="528544"/>
                <a:gridCol w="528544"/>
                <a:gridCol w="528544"/>
                <a:gridCol w="528544"/>
                <a:gridCol w="528544"/>
              </a:tblGrid>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T w="12700">
                      <a:solidFill>
                        <a:srgbClr val="606060"/>
                      </a:solidFill>
                      <a:miter lim="400000"/>
                    </a:lnT>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lnT w="12700">
                      <a:solidFill>
                        <a:srgbClr val="606060"/>
                      </a:solidFill>
                      <a:miter lim="400000"/>
                    </a:lnT>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25</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70</a:t>
                      </a:r>
                    </a:p>
                  </a:txBody>
                  <a:tcPr marL="50800" marR="50800" marT="50800" marB="50800" anchor="ctr" anchorCtr="0" horzOverflow="overflow"/>
                </a:tc>
                <a:tc>
                  <a:txBody>
                    <a:bodyPr/>
                    <a:lstStyle/>
                    <a:p>
                      <a:pPr defTabSz="914400">
                        <a:defRPr sz="1800"/>
                      </a:pPr>
                      <a:r>
                        <a:rPr sz="1900"/>
                        <a:t>75</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t>80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t>0</a:t>
                      </a:r>
                    </a:p>
                  </a:txBody>
                  <a:tcPr marL="50800" marR="50800" marT="50800" marB="50800" anchor="ctr" anchorCtr="0" horzOverflow="overflow"/>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solidFill>
                      <a:srgbClr val="D6D5D5"/>
                    </a:solidFill>
                  </a:tcPr>
                </a:tc>
              </a:tr>
              <a:tr h="535395">
                <a:tc>
                  <a:txBody>
                    <a:bodyPr/>
                    <a:lstStyle/>
                    <a:p>
                      <a:pPr defTabSz="914400">
                        <a:defRPr sz="1800"/>
                      </a:pPr>
                      <a:r>
                        <a:rPr sz="1900">
                          <a:solidFill>
                            <a:srgbClr val="929292"/>
                          </a:solidFill>
                        </a:rPr>
                        <a:t>0</a:t>
                      </a:r>
                    </a:p>
                  </a:txBody>
                  <a:tcPr marL="50800" marR="50800" marT="50800" marB="50800" anchor="ctr" anchorCtr="0" horzOverflow="overflow">
                    <a:lnL w="12700">
                      <a:solidFill>
                        <a:srgbClr val="5D5D5D"/>
                      </a:solidFill>
                      <a:miter lim="400000"/>
                    </a:lnL>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B w="12700">
                      <a:solidFill>
                        <a:srgbClr val="606060"/>
                      </a:solidFill>
                      <a:miter lim="400000"/>
                    </a:lnB>
                    <a:solidFill>
                      <a:srgbClr val="D6D5D5"/>
                    </a:solidFill>
                  </a:tcPr>
                </a:tc>
                <a:tc>
                  <a:txBody>
                    <a:bodyPr/>
                    <a:lstStyle/>
                    <a:p>
                      <a:pPr defTabSz="914400">
                        <a:defRPr sz="1800"/>
                      </a:pPr>
                      <a:r>
                        <a:rPr sz="1900">
                          <a:solidFill>
                            <a:srgbClr val="929292"/>
                          </a:solidFill>
                        </a:rPr>
                        <a:t>0</a:t>
                      </a:r>
                    </a:p>
                  </a:txBody>
                  <a:tcPr marL="50800" marR="50800" marT="50800" marB="50800" anchor="ctr" anchorCtr="0" horzOverflow="overflow">
                    <a:lnR w="12700">
                      <a:solidFill>
                        <a:srgbClr val="5D5D5D"/>
                      </a:solidFill>
                      <a:miter lim="400000"/>
                    </a:lnR>
                    <a:lnB w="12700">
                      <a:solidFill>
                        <a:srgbClr val="606060"/>
                      </a:solidFill>
                      <a:miter lim="400000"/>
                    </a:lnB>
                    <a:solidFill>
                      <a:srgbClr val="D6D5D5"/>
                    </a:solidFill>
                  </a:tcPr>
                </a:tc>
              </a:tr>
            </a:tbl>
          </a:graphicData>
        </a:graphic>
      </p:graphicFrame>
      <p:sp>
        <p:nvSpPr>
          <p:cNvPr id="534" name="Square"/>
          <p:cNvSpPr/>
          <p:nvPr/>
        </p:nvSpPr>
        <p:spPr>
          <a:xfrm>
            <a:off x="4373896" y="4141236"/>
            <a:ext cx="1596979" cy="1596979"/>
          </a:xfrm>
          <a:prstGeom prst="rect">
            <a:avLst/>
          </a:prstGeom>
          <a:solidFill>
            <a:schemeClr val="accent1">
              <a:lumOff val="16847"/>
              <a:alpha val="34032"/>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535" name="Stride = 2"/>
          <p:cNvSpPr txBox="1"/>
          <p:nvPr/>
        </p:nvSpPr>
        <p:spPr>
          <a:xfrm>
            <a:off x="5650221" y="9107043"/>
            <a:ext cx="2216276" cy="572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Stride = 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82016 -0.000889" origin="layout" pathEditMode="relative">
                                      <p:cBhvr>
                                        <p:cTn id="6" dur="1000" fill="hold"/>
                                        <p:tgtEl>
                                          <p:spTgt spid="53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82016 -0.000889 L 0.163721 0.000000" origin="layout" pathEditMode="relative">
                                      <p:cBhvr>
                                        <p:cTn id="10" dur="1000" fill="hold"/>
                                        <p:tgtEl>
                                          <p:spTgt spid="53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163721 0.000000 L 0.245427 0.000000" origin="layout" pathEditMode="relative">
                                      <p:cBhvr>
                                        <p:cTn id="14" dur="1000" fill="hold"/>
                                        <p:tgtEl>
                                          <p:spTgt spid="534"/>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Convolutional Layer"/>
          <p:cNvSpPr txBox="1"/>
          <p:nvPr>
            <p:ph type="title"/>
          </p:nvPr>
        </p:nvSpPr>
        <p:spPr>
          <a:prstGeom prst="rect">
            <a:avLst/>
          </a:prstGeom>
        </p:spPr>
        <p:txBody>
          <a:bodyPr/>
          <a:lstStyle/>
          <a:p>
            <a:pPr/>
            <a:r>
              <a:t>Convolutional Layer</a:t>
            </a:r>
          </a:p>
        </p:txBody>
      </p:sp>
      <p:pic>
        <p:nvPicPr>
          <p:cNvPr id="540" name="Image" descr="Image"/>
          <p:cNvPicPr>
            <a:picLocks noChangeAspect="1"/>
          </p:cNvPicPr>
          <p:nvPr/>
        </p:nvPicPr>
        <p:blipFill>
          <a:blip r:embed="rId2">
            <a:extLst/>
          </a:blip>
          <a:stretch>
            <a:fillRect/>
          </a:stretch>
        </p:blipFill>
        <p:spPr>
          <a:xfrm>
            <a:off x="2543709" y="3071152"/>
            <a:ext cx="7666486" cy="2759936"/>
          </a:xfrm>
          <a:prstGeom prst="rect">
            <a:avLst/>
          </a:prstGeom>
          <a:ln w="12700">
            <a:miter lim="400000"/>
          </a:ln>
        </p:spPr>
      </p:pic>
      <p:sp>
        <p:nvSpPr>
          <p:cNvPr id="541" name="model = Sequential()…"/>
          <p:cNvSpPr txBox="1"/>
          <p:nvPr>
            <p:ph type="body" sz="half" idx="1"/>
          </p:nvPr>
        </p:nvSpPr>
        <p:spPr>
          <a:xfrm>
            <a:off x="1639276" y="5504175"/>
            <a:ext cx="9726248" cy="4084943"/>
          </a:xfrm>
          <a:prstGeom prst="rect">
            <a:avLst/>
          </a:prstGeom>
        </p:spPr>
        <p:txBody>
          <a:bodyPr/>
          <a:lstStyle/>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 = Sequential()</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model.add(Conv2D(</a:t>
            </a:r>
            <a:r>
              <a:rPr>
                <a:ln w="0" cap="flat">
                  <a:solidFill>
                    <a:srgbClr val="09885A"/>
                  </a:solidFill>
                  <a:prstDash val="solid"/>
                  <a:miter lim="400000"/>
                </a:ln>
                <a:solidFill>
                  <a:srgbClr val="09885A"/>
                </a:solidFill>
              </a:rPr>
              <a:t>32</a:t>
            </a:r>
            <a:r>
              <a:t>, (</a:t>
            </a:r>
            <a:r>
              <a:rPr>
                <a:ln w="0" cap="flat">
                  <a:solidFill>
                    <a:srgbClr val="09885A"/>
                  </a:solidFill>
                  <a:prstDash val="solid"/>
                  <a:miter lim="400000"/>
                </a:ln>
                <a:solidFill>
                  <a:srgbClr val="09885A"/>
                </a:solidFill>
              </a:rPr>
              <a:t>3</a:t>
            </a:r>
            <a:r>
              <a:t>, </a:t>
            </a:r>
            <a:r>
              <a:rPr>
                <a:ln w="0" cap="flat">
                  <a:solidFill>
                    <a:srgbClr val="09885A"/>
                  </a:solidFill>
                  <a:prstDash val="solid"/>
                  <a:miter lim="400000"/>
                </a:ln>
                <a:solidFill>
                  <a:srgbClr val="09885A"/>
                </a:solidFill>
              </a:rPr>
              <a:t>3</a:t>
            </a:r>
            <a:r>
              <a:t>), activation=</a:t>
            </a:r>
            <a:r>
              <a:rPr>
                <a:ln w="0" cap="flat">
                  <a:solidFill>
                    <a:srgbClr val="A31515"/>
                  </a:solidFill>
                  <a:prstDash val="solid"/>
                  <a:miter lim="400000"/>
                </a:ln>
                <a:solidFill>
                  <a:srgbClr val="A31515"/>
                </a:solidFill>
              </a:rPr>
              <a:t>'relu'</a:t>
            </a:r>
            <a:r>
              <a:t>, input_shape=(IMAGE_WIDTH, IMAGE_HEIGHT, IMAGE_CHANNELS)))</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p>
          <a:p>
            <a:pPr marL="0" indent="0" defTabSz="457200">
              <a:lnSpc>
                <a:spcPts val="3500"/>
              </a:lnSpc>
              <a:spcBef>
                <a:spcPts val="0"/>
              </a:spcBef>
              <a:buSzTx/>
              <a:buNone/>
              <a:defRPr sz="1300">
                <a:ln w="0" cap="flat">
                  <a:solidFill>
                    <a:srgbClr val="000000"/>
                  </a:solidFill>
                  <a:prstDash val="solid"/>
                  <a:miter lim="400000"/>
                </a:ln>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C2. Pooling"/>
          <p:cNvSpPr txBox="1"/>
          <p:nvPr>
            <p:ph type="title"/>
          </p:nvPr>
        </p:nvSpPr>
        <p:spPr>
          <a:prstGeom prst="rect">
            <a:avLst/>
          </a:prstGeom>
        </p:spPr>
        <p:txBody>
          <a:bodyPr/>
          <a:lstStyle/>
          <a:p>
            <a:pPr/>
            <a:r>
              <a:t>C2. Pooling</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Pooling"/>
          <p:cNvSpPr txBox="1"/>
          <p:nvPr>
            <p:ph type="title"/>
          </p:nvPr>
        </p:nvSpPr>
        <p:spPr>
          <a:prstGeom prst="rect">
            <a:avLst/>
          </a:prstGeom>
        </p:spPr>
        <p:txBody>
          <a:bodyPr/>
          <a:lstStyle/>
          <a:p>
            <a:pPr/>
            <a:r>
              <a:t>Pooling</a:t>
            </a:r>
          </a:p>
        </p:txBody>
      </p:sp>
      <p:sp>
        <p:nvSpPr>
          <p:cNvPr id="546" name="It is common to periodically insert a Pooling layer in-between successive Conv layers in a ConvNet architecture…"/>
          <p:cNvSpPr txBox="1"/>
          <p:nvPr>
            <p:ph type="body" idx="1"/>
          </p:nvPr>
        </p:nvSpPr>
        <p:spPr>
          <a:prstGeom prst="rect">
            <a:avLst/>
          </a:prstGeom>
        </p:spPr>
        <p:txBody>
          <a:bodyPr/>
          <a:lstStyle/>
          <a:p>
            <a:pPr/>
            <a:r>
              <a:t>It is common to periodically insert a Pooling layer in-between successive Conv layers in a ConvNet architecture</a:t>
            </a:r>
          </a:p>
          <a:p>
            <a:pPr/>
            <a:r>
              <a:t>Its function is to progressively reduce the spatial size of the representation to reduce the amount of parameters and computation in the network, and hence to also control overfitting</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Max Pooling"/>
          <p:cNvSpPr txBox="1"/>
          <p:nvPr>
            <p:ph type="title"/>
          </p:nvPr>
        </p:nvSpPr>
        <p:spPr>
          <a:prstGeom prst="rect">
            <a:avLst/>
          </a:prstGeom>
        </p:spPr>
        <p:txBody>
          <a:bodyPr/>
          <a:lstStyle/>
          <a:p>
            <a:pPr/>
            <a:r>
              <a:t>Max Pooling</a:t>
            </a:r>
          </a:p>
        </p:txBody>
      </p:sp>
      <p:sp>
        <p:nvSpPr>
          <p:cNvPr id="551" name="The Pooling Layer operates independently on every depth slice of the input and resizes it spatially, using the MAX operation.…"/>
          <p:cNvSpPr txBox="1"/>
          <p:nvPr>
            <p:ph type="body" sz="half" idx="1"/>
          </p:nvPr>
        </p:nvSpPr>
        <p:spPr>
          <a:xfrm>
            <a:off x="5534993" y="2732734"/>
            <a:ext cx="7074905" cy="6286501"/>
          </a:xfrm>
          <a:prstGeom prst="rect">
            <a:avLst/>
          </a:prstGeom>
        </p:spPr>
        <p:txBody>
          <a:bodyPr/>
          <a:lstStyle/>
          <a:p>
            <a:pPr marL="400050" indent="-400050" defTabSz="525779">
              <a:spcBef>
                <a:spcPts val="3700"/>
              </a:spcBef>
              <a:defRPr sz="2880"/>
            </a:pPr>
            <a:r>
              <a:t>The Pooling Layer operates independently on every depth slice of the input and resizes it spatially, using the MAX operation.</a:t>
            </a:r>
          </a:p>
          <a:p>
            <a:pPr marL="400050" indent="-400050" defTabSz="525779">
              <a:spcBef>
                <a:spcPts val="3700"/>
              </a:spcBef>
              <a:defRPr sz="2880"/>
            </a:pPr>
            <a:r>
              <a:t>The most common form is a pooling layer with filters of size 2x2 applied with a stride of 2 downsamples every depth slice in the input by 2 along both width and height, discarding 75% of the activations.</a:t>
            </a:r>
          </a:p>
          <a:p>
            <a:pPr marL="400050" indent="-400050" defTabSz="525779">
              <a:spcBef>
                <a:spcPts val="3700"/>
              </a:spcBef>
              <a:defRPr sz="2880"/>
            </a:pPr>
            <a:r>
              <a:t>The depth dimension remains unchanged.</a:t>
            </a:r>
          </a:p>
        </p:txBody>
      </p:sp>
      <p:grpSp>
        <p:nvGrpSpPr>
          <p:cNvPr id="554" name="Group"/>
          <p:cNvGrpSpPr/>
          <p:nvPr/>
        </p:nvGrpSpPr>
        <p:grpSpPr>
          <a:xfrm>
            <a:off x="1649771" y="2239226"/>
            <a:ext cx="2809952" cy="5275148"/>
            <a:chOff x="0" y="0"/>
            <a:chExt cx="2809950" cy="5275146"/>
          </a:xfrm>
        </p:grpSpPr>
        <p:pic>
          <p:nvPicPr>
            <p:cNvPr id="552" name="Image" descr="Image"/>
            <p:cNvPicPr>
              <a:picLocks noChangeAspect="1"/>
            </p:cNvPicPr>
            <p:nvPr/>
          </p:nvPicPr>
          <p:blipFill>
            <a:blip r:embed="rId3">
              <a:extLst/>
            </a:blip>
            <a:stretch>
              <a:fillRect/>
            </a:stretch>
          </p:blipFill>
          <p:spPr>
            <a:xfrm>
              <a:off x="0" y="0"/>
              <a:ext cx="2809951" cy="2659525"/>
            </a:xfrm>
            <a:prstGeom prst="rect">
              <a:avLst/>
            </a:prstGeom>
            <a:ln w="12700" cap="flat">
              <a:noFill/>
              <a:miter lim="400000"/>
            </a:ln>
            <a:effectLst/>
          </p:spPr>
        </p:pic>
        <p:pic>
          <p:nvPicPr>
            <p:cNvPr id="553" name="Image" descr="Image"/>
            <p:cNvPicPr>
              <a:picLocks noChangeAspect="1"/>
            </p:cNvPicPr>
            <p:nvPr/>
          </p:nvPicPr>
          <p:blipFill>
            <a:blip r:embed="rId4">
              <a:extLst/>
            </a:blip>
            <a:stretch>
              <a:fillRect/>
            </a:stretch>
          </p:blipFill>
          <p:spPr>
            <a:xfrm>
              <a:off x="32518" y="2746462"/>
              <a:ext cx="2744914" cy="2528685"/>
            </a:xfrm>
            <a:prstGeom prst="rect">
              <a:avLst/>
            </a:prstGeom>
            <a:ln w="12700" cap="flat">
              <a:noFill/>
              <a:miter lim="400000"/>
            </a:ln>
            <a:effectLst/>
          </p:spPr>
        </p:pic>
      </p:grpSp>
      <p:pic>
        <p:nvPicPr>
          <p:cNvPr id="555" name="Image" descr="Image"/>
          <p:cNvPicPr>
            <a:picLocks noChangeAspect="1"/>
          </p:cNvPicPr>
          <p:nvPr/>
        </p:nvPicPr>
        <p:blipFill>
          <a:blip r:embed="rId5">
            <a:extLst/>
          </a:blip>
          <a:stretch>
            <a:fillRect/>
          </a:stretch>
        </p:blipFill>
        <p:spPr>
          <a:xfrm>
            <a:off x="1475965" y="7853658"/>
            <a:ext cx="3157564" cy="1410762"/>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Code"/>
          <p:cNvSpPr txBox="1"/>
          <p:nvPr>
            <p:ph type="title"/>
          </p:nvPr>
        </p:nvSpPr>
        <p:spPr>
          <a:prstGeom prst="rect">
            <a:avLst/>
          </a:prstGeom>
        </p:spPr>
        <p:txBody>
          <a:bodyPr/>
          <a:lstStyle/>
          <a:p>
            <a:pPr/>
            <a:r>
              <a:t>Code</a:t>
            </a:r>
          </a:p>
        </p:txBody>
      </p:sp>
      <p:sp>
        <p:nvSpPr>
          <p:cNvPr id="560" name="model = Sequential()…"/>
          <p:cNvSpPr txBox="1"/>
          <p:nvPr>
            <p:ph type="body" idx="1"/>
          </p:nvPr>
        </p:nvSpPr>
        <p:spPr>
          <a:prstGeom prst="rect">
            <a:avLst/>
          </a:prstGeom>
        </p:spPr>
        <p:txBody>
          <a:bodyPr/>
          <a:lstStyle/>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 = Sequential()</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model.add(Conv2D(</a:t>
            </a:r>
            <a:r>
              <a:rPr>
                <a:ln w="0" cap="flat">
                  <a:solidFill>
                    <a:srgbClr val="09885A"/>
                  </a:solidFill>
                  <a:prstDash val="solid"/>
                  <a:miter lim="400000"/>
                </a:ln>
                <a:solidFill>
                  <a:srgbClr val="09885A"/>
                </a:solidFill>
              </a:rPr>
              <a:t>32</a:t>
            </a:r>
            <a:r>
              <a:t>, (</a:t>
            </a:r>
            <a:r>
              <a:rPr>
                <a:ln w="0" cap="flat">
                  <a:solidFill>
                    <a:srgbClr val="09885A"/>
                  </a:solidFill>
                  <a:prstDash val="solid"/>
                  <a:miter lim="400000"/>
                </a:ln>
                <a:solidFill>
                  <a:srgbClr val="09885A"/>
                </a:solidFill>
              </a:rPr>
              <a:t>3</a:t>
            </a:r>
            <a:r>
              <a:t>, </a:t>
            </a:r>
            <a:r>
              <a:rPr>
                <a:ln w="0" cap="flat">
                  <a:solidFill>
                    <a:srgbClr val="09885A"/>
                  </a:solidFill>
                  <a:prstDash val="solid"/>
                  <a:miter lim="400000"/>
                </a:ln>
                <a:solidFill>
                  <a:srgbClr val="09885A"/>
                </a:solidFill>
              </a:rPr>
              <a:t>3</a:t>
            </a:r>
            <a:r>
              <a:t>), activation=</a:t>
            </a:r>
            <a:r>
              <a:rPr>
                <a:ln w="0" cap="flat">
                  <a:solidFill>
                    <a:srgbClr val="A31515"/>
                  </a:solidFill>
                  <a:prstDash val="solid"/>
                  <a:miter lim="400000"/>
                </a:ln>
                <a:solidFill>
                  <a:srgbClr val="A31515"/>
                </a:solidFill>
              </a:rPr>
              <a:t>'relu'</a:t>
            </a:r>
            <a:r>
              <a:t>, input_shape=(IMAGE_WIDTH, IMAGE_HEIGHT, IMAGE_CHANNELS)))</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model.add(BatchNormalization())</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model.add(MaxPooling2D(pool_size=(</a:t>
            </a:r>
            <a:r>
              <a:rPr>
                <a:ln w="0" cap="flat">
                  <a:solidFill>
                    <a:srgbClr val="09885A"/>
                  </a:solidFill>
                  <a:prstDash val="solid"/>
                  <a:miter lim="400000"/>
                </a:ln>
                <a:solidFill>
                  <a:srgbClr val="09885A"/>
                </a:solidFill>
              </a:rPr>
              <a:t>2</a:t>
            </a:r>
            <a:r>
              <a:t>, </a:t>
            </a:r>
            <a:r>
              <a:rPr>
                <a:ln w="0" cap="flat">
                  <a:solidFill>
                    <a:srgbClr val="09885A"/>
                  </a:solidFill>
                  <a:prstDash val="solid"/>
                  <a:miter lim="400000"/>
                </a:ln>
                <a:solidFill>
                  <a:srgbClr val="09885A"/>
                </a:solidFill>
              </a:rPr>
              <a:t>2</a:t>
            </a:r>
            <a:r>
              <a:t>)))</a:t>
            </a:r>
          </a:p>
          <a:p>
            <a:pPr marL="0" indent="0" defTabSz="457200">
              <a:lnSpc>
                <a:spcPts val="4500"/>
              </a:lnSpc>
              <a:spcBef>
                <a:spcPts val="0"/>
              </a:spcBef>
              <a:buSzTx/>
              <a:buNone/>
              <a:defRPr sz="2100">
                <a:ln w="0" cap="flat">
                  <a:solidFill>
                    <a:srgbClr val="000000"/>
                  </a:solidFill>
                  <a:prstDash val="solid"/>
                  <a:miter lim="400000"/>
                </a:ln>
                <a:latin typeface="Andale Mono"/>
                <a:ea typeface="Andale Mono"/>
                <a:cs typeface="Andale Mono"/>
                <a:sym typeface="Andale Mono"/>
              </a:defRPr>
            </a:pPr>
            <a:r>
              <a:t>model.add(Dropout(</a:t>
            </a:r>
            <a:r>
              <a:rPr>
                <a:ln w="0" cap="flat">
                  <a:solidFill>
                    <a:srgbClr val="09885A"/>
                  </a:solidFill>
                  <a:prstDash val="solid"/>
                  <a:miter lim="400000"/>
                </a:ln>
                <a:solidFill>
                  <a:srgbClr val="09885A"/>
                </a:solidFill>
              </a:rPr>
              <a:t>0.25</a:t>
            </a:r>
            <a:r>
              <a:t>))</a:t>
            </a:r>
          </a:p>
          <a:p>
            <a:pPr marL="0" indent="0" defTabSz="457200">
              <a:lnSpc>
                <a:spcPts val="3500"/>
              </a:lnSpc>
              <a:spcBef>
                <a:spcPts val="0"/>
              </a:spcBef>
              <a:buSzTx/>
              <a:buNone/>
              <a:defRPr sz="1300">
                <a:ln w="0" cap="flat">
                  <a:solidFill>
                    <a:srgbClr val="000000"/>
                  </a:solidFill>
                  <a:prstDash val="solid"/>
                  <a:miter lim="400000"/>
                </a:ln>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Some typical CNNs"/>
          <p:cNvSpPr txBox="1"/>
          <p:nvPr>
            <p:ph type="title"/>
          </p:nvPr>
        </p:nvSpPr>
        <p:spPr>
          <a:prstGeom prst="rect">
            <a:avLst/>
          </a:prstGeom>
        </p:spPr>
        <p:txBody>
          <a:bodyPr/>
          <a:lstStyle/>
          <a:p>
            <a:pPr/>
            <a:r>
              <a:t>Some typical CNNs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eptive fields"/>
          <p:cNvSpPr txBox="1"/>
          <p:nvPr>
            <p:ph type="title"/>
          </p:nvPr>
        </p:nvSpPr>
        <p:spPr>
          <a:prstGeom prst="rect">
            <a:avLst/>
          </a:prstGeom>
        </p:spPr>
        <p:txBody>
          <a:bodyPr/>
          <a:lstStyle/>
          <a:p>
            <a:pPr/>
            <a:r>
              <a:t>Receptive fields</a:t>
            </a:r>
          </a:p>
        </p:txBody>
      </p:sp>
      <p:sp>
        <p:nvSpPr>
          <p:cNvPr id="141" name="Work by Hubel and Wiesel in the 1950s and 1960s showed that cat and monkey visual cortices contain neurons that individually respond to small regions of the visual field.…"/>
          <p:cNvSpPr txBox="1"/>
          <p:nvPr/>
        </p:nvSpPr>
        <p:spPr>
          <a:xfrm>
            <a:off x="6688328" y="2597150"/>
            <a:ext cx="5334001"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a:spcBef>
                <a:spcPts val="3200"/>
              </a:spcBef>
              <a:buSzPct val="145000"/>
              <a:buChar char="•"/>
              <a:defRPr b="0" sz="2800"/>
            </a:pPr>
            <a:r>
              <a:t>Work by </a:t>
            </a:r>
            <a:r>
              <a:rPr>
                <a:solidFill>
                  <a:srgbClr val="0645AD"/>
                </a:solidFill>
                <a:hlinkClick r:id="rId3" invalidUrl="" action="" tgtFrame="" tooltip="" history="1" highlightClick="0" endSnd="0"/>
              </a:rPr>
              <a:t>Hubel</a:t>
            </a:r>
            <a:r>
              <a:t> and </a:t>
            </a:r>
            <a:r>
              <a:rPr>
                <a:solidFill>
                  <a:srgbClr val="0645AD"/>
                </a:solidFill>
                <a:hlinkClick r:id="rId4" invalidUrl="" action="" tgtFrame="" tooltip="" history="1" highlightClick="0" endSnd="0"/>
              </a:rPr>
              <a:t>Wiesel</a:t>
            </a:r>
            <a:r>
              <a:t> in the 1950s and 1960s showed that cat and monkey visual </a:t>
            </a:r>
            <a:r>
              <a:rPr>
                <a:solidFill>
                  <a:srgbClr val="0645AD"/>
                </a:solidFill>
                <a:hlinkClick r:id="rId5" invalidUrl="" action="" tgtFrame="" tooltip="" history="1" highlightClick="0" endSnd="0"/>
              </a:rPr>
              <a:t>cortices</a:t>
            </a:r>
            <a:r>
              <a:t> contain neurons that individually respond to small regions of the </a:t>
            </a:r>
            <a:r>
              <a:rPr>
                <a:solidFill>
                  <a:srgbClr val="0645AD"/>
                </a:solidFill>
                <a:hlinkClick r:id="rId6" invalidUrl="" action="" tgtFrame="" tooltip="" history="1" highlightClick="0" endSnd="0"/>
              </a:rPr>
              <a:t>visual field</a:t>
            </a:r>
            <a:r>
              <a:t>.</a:t>
            </a:r>
          </a:p>
          <a:p>
            <a:pPr marL="342900" indent="-342900" algn="l">
              <a:spcBef>
                <a:spcPts val="3200"/>
              </a:spcBef>
              <a:buSzPct val="145000"/>
              <a:buChar char="•"/>
              <a:defRPr b="0" sz="2800"/>
            </a:pPr>
            <a:r>
              <a:t>The receptive field is a portion of the sensory cortex that elicit neuronal responses when stimulated.</a:t>
            </a:r>
          </a:p>
        </p:txBody>
      </p:sp>
      <p:pic>
        <p:nvPicPr>
          <p:cNvPr id="142" name="Image" descr="Image"/>
          <p:cNvPicPr>
            <a:picLocks noChangeAspect="1"/>
          </p:cNvPicPr>
          <p:nvPr/>
        </p:nvPicPr>
        <p:blipFill>
          <a:blip r:embed="rId7">
            <a:extLst/>
          </a:blip>
          <a:stretch>
            <a:fillRect/>
          </a:stretch>
        </p:blipFill>
        <p:spPr>
          <a:xfrm>
            <a:off x="266971" y="3737385"/>
            <a:ext cx="6046836" cy="400603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Some typical CNNs"/>
          <p:cNvSpPr txBox="1"/>
          <p:nvPr>
            <p:ph type="title"/>
          </p:nvPr>
        </p:nvSpPr>
        <p:spPr>
          <a:prstGeom prst="rect">
            <a:avLst/>
          </a:prstGeom>
        </p:spPr>
        <p:txBody>
          <a:bodyPr/>
          <a:lstStyle/>
          <a:p>
            <a:pPr/>
            <a:r>
              <a:t>Some typical CNNs</a:t>
            </a:r>
          </a:p>
        </p:txBody>
      </p:sp>
      <p:sp>
        <p:nvSpPr>
          <p:cNvPr id="565" name="LeNet…"/>
          <p:cNvSpPr txBox="1"/>
          <p:nvPr>
            <p:ph type="body" idx="1"/>
          </p:nvPr>
        </p:nvSpPr>
        <p:spPr>
          <a:prstGeom prst="rect">
            <a:avLst/>
          </a:prstGeom>
        </p:spPr>
        <p:txBody>
          <a:bodyPr/>
          <a:lstStyle/>
          <a:p>
            <a:pPr/>
            <a:r>
              <a:t>LeNet</a:t>
            </a:r>
          </a:p>
          <a:p>
            <a:pPr/>
            <a:r>
              <a:t>AlexNet</a:t>
            </a:r>
          </a:p>
          <a:p>
            <a:pPr/>
            <a:r>
              <a:t>GoogleLeNet</a:t>
            </a:r>
          </a:p>
          <a:p>
            <a:pPr/>
            <a:r>
              <a:t>VGGNet</a:t>
            </a:r>
          </a:p>
          <a:p>
            <a:pPr/>
            <a:r>
              <a:t>ResNet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LeNet"/>
          <p:cNvSpPr txBox="1"/>
          <p:nvPr>
            <p:ph type="title"/>
          </p:nvPr>
        </p:nvSpPr>
        <p:spPr>
          <a:prstGeom prst="rect">
            <a:avLst/>
          </a:prstGeom>
        </p:spPr>
        <p:txBody>
          <a:bodyPr/>
          <a:lstStyle/>
          <a:p>
            <a:pPr/>
            <a:r>
              <a:t>LeNet</a:t>
            </a:r>
          </a:p>
        </p:txBody>
      </p:sp>
      <p:sp>
        <p:nvSpPr>
          <p:cNvPr id="568" name="The first successful applications of Convolutional Networks were developed by Yann LeCun in 1990’s. Of these, the best known is the LeNet architecture that was used to read zip codes, digits, etc."/>
          <p:cNvSpPr txBox="1"/>
          <p:nvPr>
            <p:ph type="body" sz="half" idx="1"/>
          </p:nvPr>
        </p:nvSpPr>
        <p:spPr>
          <a:xfrm>
            <a:off x="952500" y="2590800"/>
            <a:ext cx="11099800" cy="2888759"/>
          </a:xfrm>
          <a:prstGeom prst="rect">
            <a:avLst/>
          </a:prstGeom>
        </p:spPr>
        <p:txBody>
          <a:bodyPr/>
          <a:lstStyle/>
          <a:p>
            <a:pPr/>
            <a:r>
              <a:t>The first successful applications of Convolutional Networks were developed by Yann LeCun in 1990’s. Of these, the best known is the </a:t>
            </a:r>
            <a:r>
              <a:rPr>
                <a:solidFill>
                  <a:srgbClr val="205CAA"/>
                </a:solidFill>
                <a:hlinkClick r:id="rId3" invalidUrl="" action="" tgtFrame="" tooltip="" history="1" highlightClick="0" endSnd="0"/>
              </a:rPr>
              <a:t>LeNet</a:t>
            </a:r>
            <a:r>
              <a:t> architecture that was used to read zip codes, digits, etc.</a:t>
            </a:r>
          </a:p>
        </p:txBody>
      </p:sp>
      <p:pic>
        <p:nvPicPr>
          <p:cNvPr id="569" name="Image" descr="Image"/>
          <p:cNvPicPr>
            <a:picLocks noChangeAspect="1"/>
          </p:cNvPicPr>
          <p:nvPr/>
        </p:nvPicPr>
        <p:blipFill>
          <a:blip r:embed="rId4">
            <a:extLst/>
          </a:blip>
          <a:stretch>
            <a:fillRect/>
          </a:stretch>
        </p:blipFill>
        <p:spPr>
          <a:xfrm>
            <a:off x="1327607" y="5504826"/>
            <a:ext cx="9440052" cy="3302972"/>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AlexNet"/>
          <p:cNvSpPr txBox="1"/>
          <p:nvPr>
            <p:ph type="title"/>
          </p:nvPr>
        </p:nvSpPr>
        <p:spPr>
          <a:prstGeom prst="rect">
            <a:avLst/>
          </a:prstGeom>
        </p:spPr>
        <p:txBody>
          <a:bodyPr/>
          <a:lstStyle/>
          <a:p>
            <a:pPr/>
            <a:r>
              <a:t>AlexNet</a:t>
            </a:r>
          </a:p>
        </p:txBody>
      </p:sp>
      <p:sp>
        <p:nvSpPr>
          <p:cNvPr id="574" name="2012 ILSVRC winner （top 5 error of 16% compared to runner-up with 26% error）"/>
          <p:cNvSpPr txBox="1"/>
          <p:nvPr>
            <p:ph type="body" sz="quarter" idx="1"/>
          </p:nvPr>
        </p:nvSpPr>
        <p:spPr>
          <a:xfrm>
            <a:off x="952500" y="2590800"/>
            <a:ext cx="11099800" cy="2125011"/>
          </a:xfrm>
          <a:prstGeom prst="rect">
            <a:avLst/>
          </a:prstGeom>
        </p:spPr>
        <p:txBody>
          <a:bodyPr/>
          <a:lstStyle/>
          <a:p>
            <a:pPr/>
            <a:r>
              <a:t>2012 ILSVRC winner （top 5 error of 16% compared to runner-up with 26% error）</a:t>
            </a:r>
          </a:p>
        </p:txBody>
      </p:sp>
      <p:pic>
        <p:nvPicPr>
          <p:cNvPr id="575" name="deep-learning-with-python-pydata-seattle-2015-35-638.jpg" descr="deep-learning-with-python-pydata-seattle-2015-35-638.jpg"/>
          <p:cNvPicPr>
            <a:picLocks noChangeAspect="1"/>
          </p:cNvPicPr>
          <p:nvPr/>
        </p:nvPicPr>
        <p:blipFill>
          <a:blip r:embed="rId3">
            <a:extLst/>
          </a:blip>
          <a:stretch>
            <a:fillRect/>
          </a:stretch>
        </p:blipFill>
        <p:spPr>
          <a:xfrm>
            <a:off x="2247723" y="4893610"/>
            <a:ext cx="8102601" cy="4559301"/>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GoogLeNet"/>
          <p:cNvSpPr txBox="1"/>
          <p:nvPr>
            <p:ph type="title"/>
          </p:nvPr>
        </p:nvSpPr>
        <p:spPr>
          <a:prstGeom prst="rect">
            <a:avLst/>
          </a:prstGeom>
        </p:spPr>
        <p:txBody>
          <a:bodyPr/>
          <a:lstStyle/>
          <a:p>
            <a:pPr/>
            <a:r>
              <a:t>GoogLeNet</a:t>
            </a:r>
          </a:p>
        </p:txBody>
      </p:sp>
      <p:sp>
        <p:nvSpPr>
          <p:cNvPr id="580" name="The ILSVRC 2014 winner…"/>
          <p:cNvSpPr txBox="1"/>
          <p:nvPr>
            <p:ph type="body" sz="quarter" idx="1"/>
          </p:nvPr>
        </p:nvSpPr>
        <p:spPr>
          <a:xfrm>
            <a:off x="952500" y="2590800"/>
            <a:ext cx="11099800" cy="2125011"/>
          </a:xfrm>
          <a:prstGeom prst="rect">
            <a:avLst/>
          </a:prstGeom>
        </p:spPr>
        <p:txBody>
          <a:bodyPr/>
          <a:lstStyle/>
          <a:p>
            <a:pPr marL="386715" indent="-386715" defTabSz="508254">
              <a:spcBef>
                <a:spcPts val="3600"/>
              </a:spcBef>
              <a:defRPr sz="2784"/>
            </a:pPr>
            <a:r>
              <a:t>The ILSVRC 2014 winner</a:t>
            </a:r>
          </a:p>
          <a:p>
            <a:pPr marL="386715" indent="-386715" defTabSz="508254">
              <a:spcBef>
                <a:spcPts val="3600"/>
              </a:spcBef>
              <a:defRPr sz="2784"/>
            </a:pPr>
            <a:r>
              <a:t>Provide an Inception Module that dramatically reduced the number of parameters in the network (4M, compared to AlexNet with 60M)</a:t>
            </a:r>
          </a:p>
        </p:txBody>
      </p:sp>
      <p:pic>
        <p:nvPicPr>
          <p:cNvPr id="581" name="Image" descr="Image"/>
          <p:cNvPicPr>
            <a:picLocks noChangeAspect="1"/>
          </p:cNvPicPr>
          <p:nvPr/>
        </p:nvPicPr>
        <p:blipFill>
          <a:blip r:embed="rId3">
            <a:extLst/>
          </a:blip>
          <a:stretch>
            <a:fillRect/>
          </a:stretch>
        </p:blipFill>
        <p:spPr>
          <a:xfrm>
            <a:off x="1764858" y="5820408"/>
            <a:ext cx="9288655" cy="2705705"/>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VGGNet"/>
          <p:cNvSpPr txBox="1"/>
          <p:nvPr>
            <p:ph type="title"/>
          </p:nvPr>
        </p:nvSpPr>
        <p:spPr>
          <a:prstGeom prst="rect">
            <a:avLst/>
          </a:prstGeom>
        </p:spPr>
        <p:txBody>
          <a:bodyPr/>
          <a:lstStyle/>
          <a:p>
            <a:pPr/>
            <a:r>
              <a:t>VGGNet</a:t>
            </a:r>
          </a:p>
        </p:txBody>
      </p:sp>
      <p:sp>
        <p:nvSpPr>
          <p:cNvPr id="586" name="It shows that the depth of the network is a critical component for good performance.…"/>
          <p:cNvSpPr txBox="1"/>
          <p:nvPr>
            <p:ph type="body" sz="half" idx="1"/>
          </p:nvPr>
        </p:nvSpPr>
        <p:spPr>
          <a:xfrm>
            <a:off x="6167598" y="2590800"/>
            <a:ext cx="6764677" cy="6642459"/>
          </a:xfrm>
          <a:prstGeom prst="rect">
            <a:avLst/>
          </a:prstGeom>
        </p:spPr>
        <p:txBody>
          <a:bodyPr/>
          <a:lstStyle/>
          <a:p>
            <a:pPr/>
            <a:r>
              <a:t>It shows that the depth of the network is a critical component for good performance. </a:t>
            </a:r>
          </a:p>
          <a:p>
            <a:pPr/>
            <a:r>
              <a:t>A downside of the VGGNet is that it is more expensive to evaluate and uses a lot more memory and parameters (140M). </a:t>
            </a:r>
          </a:p>
        </p:txBody>
      </p:sp>
      <p:pic>
        <p:nvPicPr>
          <p:cNvPr id="587" name="Image" descr="Image"/>
          <p:cNvPicPr>
            <a:picLocks noChangeAspect="1"/>
          </p:cNvPicPr>
          <p:nvPr/>
        </p:nvPicPr>
        <p:blipFill>
          <a:blip r:embed="rId3">
            <a:extLst/>
          </a:blip>
          <a:stretch>
            <a:fillRect/>
          </a:stretch>
        </p:blipFill>
        <p:spPr>
          <a:xfrm>
            <a:off x="515350" y="3001440"/>
            <a:ext cx="5425750" cy="547792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ResNet"/>
          <p:cNvSpPr txBox="1"/>
          <p:nvPr>
            <p:ph type="title"/>
          </p:nvPr>
        </p:nvSpPr>
        <p:spPr>
          <a:prstGeom prst="rect">
            <a:avLst/>
          </a:prstGeom>
        </p:spPr>
        <p:txBody>
          <a:bodyPr/>
          <a:lstStyle/>
          <a:p>
            <a:pPr/>
            <a:r>
              <a:t>ResNet</a:t>
            </a:r>
          </a:p>
        </p:txBody>
      </p:sp>
      <p:sp>
        <p:nvSpPr>
          <p:cNvPr id="592" name="The winner of ILSVRC 2015…"/>
          <p:cNvSpPr txBox="1"/>
          <p:nvPr>
            <p:ph type="body" sz="half" idx="1"/>
          </p:nvPr>
        </p:nvSpPr>
        <p:spPr>
          <a:xfrm>
            <a:off x="744224" y="1997618"/>
            <a:ext cx="11099801" cy="3194095"/>
          </a:xfrm>
          <a:prstGeom prst="rect">
            <a:avLst/>
          </a:prstGeom>
        </p:spPr>
        <p:txBody>
          <a:bodyPr/>
          <a:lstStyle/>
          <a:p>
            <a:pPr/>
            <a:r>
              <a:t>The winner of ILSVRC 2015</a:t>
            </a:r>
          </a:p>
          <a:p>
            <a:pPr/>
            <a:r>
              <a:t>It features special skip connections and a heavy use of batch normalization. </a:t>
            </a:r>
          </a:p>
        </p:txBody>
      </p:sp>
      <p:pic>
        <p:nvPicPr>
          <p:cNvPr id="593" name="1*6hF97Upuqg_LdsqWY6n_wg.png" descr="1*6hF97Upuqg_LdsqWY6n_wg.png"/>
          <p:cNvPicPr>
            <a:picLocks noChangeAspect="1"/>
          </p:cNvPicPr>
          <p:nvPr/>
        </p:nvPicPr>
        <p:blipFill>
          <a:blip r:embed="rId3">
            <a:extLst/>
          </a:blip>
          <a:stretch>
            <a:fillRect/>
          </a:stretch>
        </p:blipFill>
        <p:spPr>
          <a:xfrm>
            <a:off x="1631777" y="5213223"/>
            <a:ext cx="9324695" cy="4105559"/>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Exercise: dog or cat?"/>
          <p:cNvSpPr txBox="1"/>
          <p:nvPr>
            <p:ph type="title"/>
          </p:nvPr>
        </p:nvSpPr>
        <p:spPr>
          <a:prstGeom prst="rect">
            <a:avLst/>
          </a:prstGeom>
        </p:spPr>
        <p:txBody>
          <a:bodyPr/>
          <a:lstStyle/>
          <a:p>
            <a:pPr/>
            <a:r>
              <a:t>Exercise: dog or cat?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Exercise: dog or cat?"/>
          <p:cNvSpPr txBox="1"/>
          <p:nvPr>
            <p:ph type="title"/>
          </p:nvPr>
        </p:nvSpPr>
        <p:spPr>
          <a:prstGeom prst="rect">
            <a:avLst/>
          </a:prstGeom>
        </p:spPr>
        <p:txBody>
          <a:bodyPr/>
          <a:lstStyle/>
          <a:p>
            <a:pPr/>
            <a:r>
              <a:t>Exercise: dog or cat?</a:t>
            </a:r>
          </a:p>
        </p:txBody>
      </p:sp>
      <p:pic>
        <p:nvPicPr>
          <p:cNvPr id="600" name="Image" descr="Image"/>
          <p:cNvPicPr>
            <a:picLocks noChangeAspect="1"/>
          </p:cNvPicPr>
          <p:nvPr/>
        </p:nvPicPr>
        <p:blipFill>
          <a:blip r:embed="rId3">
            <a:extLst/>
          </a:blip>
          <a:stretch>
            <a:fillRect/>
          </a:stretch>
        </p:blipFill>
        <p:spPr>
          <a:xfrm>
            <a:off x="3056713" y="4633068"/>
            <a:ext cx="6433777" cy="3612107"/>
          </a:xfrm>
          <a:prstGeom prst="rect">
            <a:avLst/>
          </a:prstGeom>
          <a:ln w="12700">
            <a:miter lim="400000"/>
          </a:ln>
        </p:spPr>
      </p:pic>
      <p:sp>
        <p:nvSpPr>
          <p:cNvPr id="601" name="https://www.kaggle.com/uysimty/keras-cnn-dog-or-cat-classification"/>
          <p:cNvSpPr txBox="1"/>
          <p:nvPr/>
        </p:nvSpPr>
        <p:spPr>
          <a:xfrm>
            <a:off x="1391818" y="3519225"/>
            <a:ext cx="1022116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chemeClr val="accent1">
                    <a:hueOff val="114395"/>
                    <a:lumOff val="-24975"/>
                  </a:schemeClr>
                </a:solidFill>
                <a:hlinkClick r:id="rId4" invalidUrl="" action="" tgtFrame="" tooltip="" history="1" highlightClick="0" endSnd="0"/>
              </a:defRPr>
            </a:lvl1pPr>
          </a:lstStyle>
          <a:p>
            <a:pPr>
              <a:defRPr u="none"/>
            </a:pPr>
            <a:r>
              <a:rPr u="sng">
                <a:hlinkClick r:id="rId4" invalidUrl="" action="" tgtFrame="" tooltip="" history="1" highlightClick="0" endSnd="0"/>
              </a:rPr>
              <a:t>https://www.kaggle.com/uysimty/keras-cnn-dog-or-cat-classification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Thanks!"/>
          <p:cNvSpPr txBox="1"/>
          <p:nvPr>
            <p:ph type="body" idx="22"/>
          </p:nvPr>
        </p:nvSpPr>
        <p:spPr>
          <a:prstGeom prst="rect">
            <a:avLst/>
          </a:prstGeom>
        </p:spPr>
        <p:txBody>
          <a:bodyPr/>
          <a:lstStyle/>
          <a:p>
            <a:pPr/>
            <a:r>
              <a:t> Thanks!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First strong results"/>
          <p:cNvSpPr txBox="1"/>
          <p:nvPr>
            <p:ph type="title"/>
          </p:nvPr>
        </p:nvSpPr>
        <p:spPr>
          <a:prstGeom prst="rect">
            <a:avLst/>
          </a:prstGeom>
        </p:spPr>
        <p:txBody>
          <a:bodyPr/>
          <a:lstStyle/>
          <a:p>
            <a:pPr/>
            <a:r>
              <a:t>First strong results</a:t>
            </a:r>
          </a:p>
        </p:txBody>
      </p:sp>
      <p:sp>
        <p:nvSpPr>
          <p:cNvPr id="147" name="Acoustic Modeling using Deep Belief Networks, Abdel-rahman Mohamed, George Dahl, Geoffrey Hinton, 2010…"/>
          <p:cNvSpPr txBox="1"/>
          <p:nvPr/>
        </p:nvSpPr>
        <p:spPr>
          <a:xfrm>
            <a:off x="438699" y="2952173"/>
            <a:ext cx="6255021" cy="5952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b="0"/>
            </a:pPr>
            <a:r>
              <a:t>Acoustic Modeling using Deep Belief Networks, Abdel-rahman Mohamed, George Dahl, Geoffrey Hinton, 2010</a:t>
            </a:r>
          </a:p>
          <a:p>
            <a:pPr algn="l">
              <a:spcBef>
                <a:spcPts val="3200"/>
              </a:spcBef>
              <a:defRPr b="0"/>
            </a:pPr>
            <a:r>
              <a:t>Context-Dependent Pre-trained Deep Neural Networks for Large Vocabulary Speech Recognition, George Dahl, Dong Yu, Li Deng, Alex Acero, 2012</a:t>
            </a:r>
          </a:p>
          <a:p>
            <a:pPr algn="l">
              <a:spcBef>
                <a:spcPts val="3200"/>
              </a:spcBef>
              <a:defRPr b="0"/>
            </a:pPr>
          </a:p>
          <a:p>
            <a:pPr algn="l" defTabSz="457200">
              <a:lnSpc>
                <a:spcPct val="117999"/>
              </a:lnSpc>
              <a:defRPr b="0"/>
            </a:pPr>
          </a:p>
          <a:p>
            <a:pPr algn="l" defTabSz="457200">
              <a:lnSpc>
                <a:spcPct val="117999"/>
              </a:lnSpc>
              <a:defRPr b="0"/>
            </a:pPr>
            <a:r>
              <a:t>ImageNet classification with deep convolutional neural networks</a:t>
            </a:r>
          </a:p>
          <a:p>
            <a:pPr algn="l" defTabSz="457200">
              <a:lnSpc>
                <a:spcPct val="117999"/>
              </a:lnSpc>
              <a:defRPr b="0"/>
            </a:pPr>
            <a:r>
              <a:t>Alex Krizhevsky, Ilya Sutskever, Geoffrey E Hinton, 2012</a:t>
            </a:r>
          </a:p>
        </p:txBody>
      </p:sp>
      <p:pic>
        <p:nvPicPr>
          <p:cNvPr id="148" name="Image" descr="Image"/>
          <p:cNvPicPr>
            <a:picLocks noChangeAspect="1"/>
          </p:cNvPicPr>
          <p:nvPr/>
        </p:nvPicPr>
        <p:blipFill>
          <a:blip r:embed="rId3">
            <a:extLst/>
          </a:blip>
          <a:stretch>
            <a:fillRect/>
          </a:stretch>
        </p:blipFill>
        <p:spPr>
          <a:xfrm>
            <a:off x="8655060" y="2522023"/>
            <a:ext cx="3282769" cy="3545730"/>
          </a:xfrm>
          <a:prstGeom prst="rect">
            <a:avLst/>
          </a:prstGeom>
          <a:ln w="12700">
            <a:miter lim="400000"/>
          </a:ln>
        </p:spPr>
      </p:pic>
      <p:pic>
        <p:nvPicPr>
          <p:cNvPr id="149" name="deep-learning-with-python-pydata-seattle-2015-35-638.jpg" descr="deep-learning-with-python-pydata-seattle-2015-35-638.jpg"/>
          <p:cNvPicPr>
            <a:picLocks noChangeAspect="1"/>
          </p:cNvPicPr>
          <p:nvPr/>
        </p:nvPicPr>
        <p:blipFill>
          <a:blip r:embed="rId4">
            <a:extLst/>
          </a:blip>
          <a:stretch>
            <a:fillRect/>
          </a:stretch>
        </p:blipFill>
        <p:spPr>
          <a:xfrm>
            <a:off x="7171566" y="6477679"/>
            <a:ext cx="5446448" cy="306469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B. Why do we need CNNs?"/>
          <p:cNvSpPr txBox="1"/>
          <p:nvPr>
            <p:ph type="title"/>
          </p:nvPr>
        </p:nvSpPr>
        <p:spPr>
          <a:prstGeom prst="rect">
            <a:avLst/>
          </a:prstGeom>
        </p:spPr>
        <p:txBody>
          <a:bodyPr/>
          <a:lstStyle/>
          <a:p>
            <a:pPr/>
            <a:r>
              <a:t>B. Why do we need CNNs?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Why do we need CNNs?"/>
          <p:cNvSpPr txBox="1"/>
          <p:nvPr>
            <p:ph type="title"/>
          </p:nvPr>
        </p:nvSpPr>
        <p:spPr>
          <a:prstGeom prst="rect">
            <a:avLst/>
          </a:prstGeom>
        </p:spPr>
        <p:txBody>
          <a:bodyPr/>
          <a:lstStyle>
            <a:lvl1pPr defTabSz="560831">
              <a:defRPr sz="7679"/>
            </a:lvl1pPr>
          </a:lstStyle>
          <a:p>
            <a:pPr/>
            <a:r>
              <a:t>Why do we need CNNs?</a:t>
            </a:r>
          </a:p>
        </p:txBody>
      </p:sp>
      <p:sp>
        <p:nvSpPr>
          <p:cNvPr id="156" name="The calculation of the fully connected layer is too large…"/>
          <p:cNvSpPr txBox="1"/>
          <p:nvPr>
            <p:ph type="body" idx="1"/>
          </p:nvPr>
        </p:nvSpPr>
        <p:spPr>
          <a:prstGeom prst="rect">
            <a:avLst/>
          </a:prstGeom>
        </p:spPr>
        <p:txBody>
          <a:bodyPr/>
          <a:lstStyle/>
          <a:p>
            <a:pPr/>
            <a:r>
              <a:t>The calculation of the fully connected layer is too large</a:t>
            </a:r>
          </a:p>
          <a:p>
            <a:pPr/>
            <a:r>
              <a:t>Location Information will get lost in forward neural network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ombinatorial explosion"/>
          <p:cNvSpPr txBox="1"/>
          <p:nvPr>
            <p:ph type="title"/>
          </p:nvPr>
        </p:nvSpPr>
        <p:spPr>
          <a:prstGeom prst="rect">
            <a:avLst/>
          </a:prstGeom>
        </p:spPr>
        <p:txBody>
          <a:bodyPr/>
          <a:lstStyle>
            <a:lvl1pPr defTabSz="560831">
              <a:defRPr sz="7679"/>
            </a:lvl1pPr>
          </a:lstStyle>
          <a:p>
            <a:pPr/>
            <a:r>
              <a:t>Combinatorial explosion</a:t>
            </a:r>
          </a:p>
        </p:txBody>
      </p:sp>
      <p:sp>
        <p:nvSpPr>
          <p:cNvPr id="159" name="Suppose there is a 32 weight × 32 height × 3 dimension image as input, and the output dimension is 28×28×6.…"/>
          <p:cNvSpPr txBox="1"/>
          <p:nvPr>
            <p:ph type="body" sz="half" idx="1"/>
          </p:nvPr>
        </p:nvSpPr>
        <p:spPr>
          <a:xfrm>
            <a:off x="657687" y="3924634"/>
            <a:ext cx="7909398" cy="4836284"/>
          </a:xfrm>
          <a:prstGeom prst="rect">
            <a:avLst/>
          </a:prstGeom>
        </p:spPr>
        <p:txBody>
          <a:bodyPr/>
          <a:lstStyle/>
          <a:p>
            <a:pPr marL="368934" indent="-368934" defTabSz="484886">
              <a:spcBef>
                <a:spcPts val="3400"/>
              </a:spcBef>
              <a:defRPr sz="2656"/>
            </a:pPr>
            <a:r>
              <a:t>Suppose there is a 32 weight × 32 height × 3 dimension image as input, and the output dimension is 28×28×6. </a:t>
            </a:r>
          </a:p>
          <a:p>
            <a:pPr marL="368934" indent="-368934" defTabSz="484886">
              <a:spcBef>
                <a:spcPts val="3400"/>
              </a:spcBef>
              <a:defRPr sz="2656"/>
            </a:pPr>
            <a:r>
              <a:t>So, 32×32×3=3072 , 28 × 28 × 6 = 4704.</a:t>
            </a:r>
          </a:p>
          <a:p>
            <a:pPr marL="368934" indent="-368934" defTabSz="484886">
              <a:spcBef>
                <a:spcPts val="3400"/>
              </a:spcBef>
              <a:defRPr sz="2656"/>
            </a:pPr>
            <a:r>
              <a:t>If we construct a forward neural network, one layer contains 3072 units, the next layer contains 4074 units. The two layers are connected to each other, and then the weight matrix is calculated, which is equal to 4074×3072≈</a:t>
            </a:r>
            <a:r>
              <a:rPr b="1"/>
              <a:t>14 million</a:t>
            </a:r>
          </a:p>
        </p:txBody>
      </p:sp>
      <p:sp>
        <p:nvSpPr>
          <p:cNvPr id="160" name="The calculation of the fully connected layer is too large"/>
          <p:cNvSpPr txBox="1"/>
          <p:nvPr/>
        </p:nvSpPr>
        <p:spPr>
          <a:xfrm>
            <a:off x="738549" y="2445789"/>
            <a:ext cx="11527702" cy="647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lvl1pPr>
          </a:lstStyle>
          <a:p>
            <a:pPr/>
            <a:r>
              <a:t>The calculation of the fully connected layer is too large</a:t>
            </a:r>
          </a:p>
        </p:txBody>
      </p:sp>
      <p:graphicFrame>
        <p:nvGraphicFramePr>
          <p:cNvPr id="161" name="Table 1-1"/>
          <p:cNvGraphicFramePr/>
          <p:nvPr/>
        </p:nvGraphicFramePr>
        <p:xfrm>
          <a:off x="10308088" y="4839685"/>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lnT w="12700">
                      <a:solidFill>
                        <a:srgbClr val="606060"/>
                      </a:solidFill>
                      <a:miter lim="400000"/>
                    </a:lnT>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1">
                        <a:lumOff val="16847"/>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solidFill>
                      <a:schemeClr val="accent1">
                        <a:lumOff val="16847"/>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lnB w="12700">
                      <a:solidFill>
                        <a:srgbClr val="606060"/>
                      </a:solidFill>
                      <a:miter lim="400000"/>
                    </a:lnB>
                    <a:solidFill>
                      <a:schemeClr val="accent1">
                        <a:lumOff val="16847"/>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1">
                        <a:lumOff val="16847"/>
                      </a:schemeClr>
                    </a:solidFill>
                  </a:tcPr>
                </a:tc>
              </a:tr>
            </a:tbl>
          </a:graphicData>
        </a:graphic>
      </p:graphicFrame>
      <p:graphicFrame>
        <p:nvGraphicFramePr>
          <p:cNvPr id="162" name="Table 1-1-1"/>
          <p:cNvGraphicFramePr/>
          <p:nvPr/>
        </p:nvGraphicFramePr>
        <p:xfrm>
          <a:off x="10045283" y="5144639"/>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lnT w="12700">
                      <a:solidFill>
                        <a:srgbClr val="606060"/>
                      </a:solidFill>
                      <a:miter lim="400000"/>
                    </a:lnT>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5">
                        <a:hueOff val="-82419"/>
                        <a:satOff val="-9513"/>
                        <a:lumOff val="-16343"/>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solidFill>
                      <a:schemeClr val="accent5">
                        <a:hueOff val="-82419"/>
                        <a:satOff val="-9513"/>
                        <a:lumOff val="-16343"/>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lnB w="12700">
                      <a:solidFill>
                        <a:srgbClr val="606060"/>
                      </a:solidFill>
                      <a:miter lim="400000"/>
                    </a:lnB>
                    <a:solidFill>
                      <a:schemeClr val="accent5">
                        <a:hueOff val="-82419"/>
                        <a:satOff val="-9513"/>
                        <a:lumOff val="-16343"/>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5">
                        <a:hueOff val="-82419"/>
                        <a:satOff val="-9513"/>
                        <a:lumOff val="-16343"/>
                      </a:schemeClr>
                    </a:solidFill>
                  </a:tcPr>
                </a:tc>
              </a:tr>
            </a:tbl>
          </a:graphicData>
        </a:graphic>
      </p:graphicFrame>
      <p:graphicFrame>
        <p:nvGraphicFramePr>
          <p:cNvPr id="163" name="Table 1-1-1-1"/>
          <p:cNvGraphicFramePr/>
          <p:nvPr/>
        </p:nvGraphicFramePr>
        <p:xfrm>
          <a:off x="9731634" y="5390276"/>
          <a:ext cx="2909942" cy="2794783"/>
        </p:xfrm>
        <a:graphic xmlns:a="http://schemas.openxmlformats.org/drawingml/2006/main">
          <a:graphicData uri="http://schemas.openxmlformats.org/drawingml/2006/table">
            <a:tbl>
              <a:tblPr firstCol="0" firstRow="0" lastCol="0" lastRow="0" bandCol="0" bandRow="0" rtl="0">
                <a:tableStyleId>{EEE7283C-3CF3-47DC-8721-378D4A62B228}</a:tableStyleId>
              </a:tblPr>
              <a:tblGrid>
                <a:gridCol w="635000"/>
                <a:gridCol w="635000"/>
                <a:gridCol w="635000"/>
              </a:tblGrid>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T w="12700">
                      <a:solidFill>
                        <a:srgbClr val="606060"/>
                      </a:solidFill>
                      <a:miter lim="400000"/>
                    </a:lnT>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lnT w="12700">
                      <a:solidFill>
                        <a:srgbClr val="606060"/>
                      </a:solidFill>
                      <a:miter lim="400000"/>
                    </a:lnT>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T w="12700">
                      <a:solidFill>
                        <a:srgbClr val="606060"/>
                      </a:solidFill>
                      <a:miter lim="400000"/>
                    </a:lnT>
                    <a:solidFill>
                      <a:schemeClr val="accent4">
                        <a:hueOff val="366961"/>
                        <a:satOff val="4172"/>
                        <a:lumOff val="11129"/>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solidFill>
                      <a:schemeClr val="accent4">
                        <a:hueOff val="366961"/>
                        <a:satOff val="4172"/>
                        <a:lumOff val="11129"/>
                      </a:schemeClr>
                    </a:solidFill>
                  </a:tcPr>
                </a:tc>
              </a:tr>
              <a:tr h="635000">
                <a:tc>
                  <a:txBody>
                    <a:bodyPr/>
                    <a:lstStyle/>
                    <a:p>
                      <a:pPr defTabSz="914400">
                        <a:defRPr sz="2200">
                          <a:solidFill>
                            <a:srgbClr val="FFFFFF"/>
                          </a:solidFill>
                        </a:defRPr>
                      </a:pPr>
                    </a:p>
                  </a:txBody>
                  <a:tcPr marL="50800" marR="50800" marT="50800" marB="50800" anchor="ctr" anchorCtr="0" horzOverflow="overflow">
                    <a:lnL w="12700">
                      <a:solidFill>
                        <a:srgbClr val="5D5D5D"/>
                      </a:solidFill>
                      <a:miter lim="400000"/>
                    </a:lnL>
                    <a:lnB w="12700">
                      <a:solidFill>
                        <a:srgbClr val="606060"/>
                      </a:solidFill>
                      <a:miter lim="400000"/>
                    </a:lnB>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lnB w="12700">
                      <a:solidFill>
                        <a:srgbClr val="606060"/>
                      </a:solidFill>
                      <a:miter lim="400000"/>
                    </a:lnB>
                    <a:solidFill>
                      <a:schemeClr val="accent4">
                        <a:hueOff val="366961"/>
                        <a:satOff val="4172"/>
                        <a:lumOff val="11129"/>
                      </a:schemeClr>
                    </a:solidFill>
                  </a:tcPr>
                </a:tc>
                <a:tc>
                  <a:txBody>
                    <a:bodyPr/>
                    <a:lstStyle/>
                    <a:p>
                      <a:pPr defTabSz="914400">
                        <a:defRPr sz="2200">
                          <a:solidFill>
                            <a:srgbClr val="FFFFFF"/>
                          </a:solidFill>
                        </a:defRPr>
                      </a:pPr>
                    </a:p>
                  </a:txBody>
                  <a:tcPr marL="50800" marR="50800" marT="50800" marB="50800" anchor="ctr" anchorCtr="0" horzOverflow="overflow">
                    <a:lnR w="12700">
                      <a:solidFill>
                        <a:srgbClr val="5D5D5D"/>
                      </a:solidFill>
                      <a:miter lim="400000"/>
                    </a:lnR>
                    <a:lnB w="12700">
                      <a:solidFill>
                        <a:srgbClr val="606060"/>
                      </a:solidFill>
                      <a:miter lim="400000"/>
                    </a:lnB>
                    <a:solidFill>
                      <a:schemeClr val="accent4">
                        <a:hueOff val="366961"/>
                        <a:satOff val="4172"/>
                        <a:lumOff val="11129"/>
                      </a:schemeClr>
                    </a:solidFill>
                  </a:tcPr>
                </a:tc>
              </a:tr>
            </a:tbl>
          </a:graphicData>
        </a:graphic>
      </p:graphicFrame>
      <p:sp>
        <p:nvSpPr>
          <p:cNvPr id="164" name="width"/>
          <p:cNvSpPr txBox="1"/>
          <p:nvPr/>
        </p:nvSpPr>
        <p:spPr>
          <a:xfrm>
            <a:off x="10101390" y="7398188"/>
            <a:ext cx="894320"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Chalkboard"/>
                <a:ea typeface="Chalkboard"/>
                <a:cs typeface="Chalkboard"/>
                <a:sym typeface="Chalkboard"/>
              </a:defRPr>
            </a:lvl1pPr>
          </a:lstStyle>
          <a:p>
            <a:pPr/>
            <a:r>
              <a:t>width</a:t>
            </a:r>
          </a:p>
        </p:txBody>
      </p:sp>
      <p:sp>
        <p:nvSpPr>
          <p:cNvPr id="165" name="height"/>
          <p:cNvSpPr txBox="1"/>
          <p:nvPr/>
        </p:nvSpPr>
        <p:spPr>
          <a:xfrm>
            <a:off x="8658272" y="6097146"/>
            <a:ext cx="975824"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Chalkboard"/>
                <a:ea typeface="Chalkboard"/>
                <a:cs typeface="Chalkboard"/>
                <a:sym typeface="Chalkboard"/>
              </a:defRPr>
            </a:lvl1pPr>
          </a:lstStyle>
          <a:p>
            <a:pPr/>
            <a:r>
              <a:t>height</a:t>
            </a:r>
          </a:p>
        </p:txBody>
      </p:sp>
      <p:sp>
        <p:nvSpPr>
          <p:cNvPr id="166" name="yellow, red and blue channel"/>
          <p:cNvSpPr txBox="1"/>
          <p:nvPr/>
        </p:nvSpPr>
        <p:spPr>
          <a:xfrm>
            <a:off x="8844785" y="3751103"/>
            <a:ext cx="4051778"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Chalkboard"/>
                <a:ea typeface="Chalkboard"/>
                <a:cs typeface="Chalkboard"/>
                <a:sym typeface="Chalkboard"/>
              </a:defRPr>
            </a:lvl1pPr>
          </a:lstStyle>
          <a:p>
            <a:pPr/>
            <a:r>
              <a:t>yellow, red and blue channel</a:t>
            </a:r>
          </a:p>
        </p:txBody>
      </p:sp>
      <p:sp>
        <p:nvSpPr>
          <p:cNvPr id="167" name="Line"/>
          <p:cNvSpPr/>
          <p:nvPr/>
        </p:nvSpPr>
        <p:spPr>
          <a:xfrm>
            <a:off x="9468859" y="4215274"/>
            <a:ext cx="364340" cy="113364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 name="Line"/>
          <p:cNvSpPr/>
          <p:nvPr/>
        </p:nvSpPr>
        <p:spPr>
          <a:xfrm>
            <a:off x="10180566" y="4153719"/>
            <a:ext cx="364340" cy="113364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 name="Line"/>
          <p:cNvSpPr/>
          <p:nvPr/>
        </p:nvSpPr>
        <p:spPr>
          <a:xfrm>
            <a:off x="11417663" y="4153719"/>
            <a:ext cx="274966" cy="86744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