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Last time, we talk about the MNIST…</a:t>
            </a:r>
          </a:p>
          <a:p>
            <a:pPr/>
            <a:r>
              <a:t>One key concept is learning to find the right weights and bias.</a:t>
            </a:r>
          </a:p>
          <a:p>
            <a:pPr/>
            <a:r>
              <a:t>So what are the right means? And how can we find them?</a:t>
            </a:r>
          </a:p>
          <a:p>
            <a:pPr/>
          </a:p>
          <a:p>
            <a:pPr/>
            <a:r>
              <a:t>http://yann.lecun.com/exdb/mnist/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You may have notice that the steeper the slope, the larger our step and the flatter the slope, the smaller our step.</a:t>
            </a:r>
          </a:p>
          <a:p>
            <a:pPr/>
          </a:p>
          <a:p>
            <a:pPr/>
            <a:r>
              <a:t>On the whole, we randomly choose a weight and then changed it in a direction opposite to the gradient. Besides, as we get close to the local bottom, we change the step size according to how steep the slope is. We can use mathematical expression to express the process of weight updating each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On the whole, we randomly choose a weight and then changed it in a direction opposite to the gradient. Besides, as we get close to the local bottom, we change the step size according to how steep the slope is. We can use mathematical expression to express the process of weight updating each time.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The resultant loss function doesn't look a nice bowl, with only one minima we can converge to. In fact, such nice santa-like loss functions are called convex functions (functions for which are always curving upwards) , and the loss functions for deep nets are hardly convex.</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The resultant loss function doesn't look a nice bowl, with only one minima we can converge to. In fact, such nice santa-like loss functions are called convex functions (functions for which are always curving upwards) , and the loss functions for deep nets are hardly convex.</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The resultant loss function doesn't look a nice bowl, with only one minima we can converge to. In fact, such nice santa-like loss functions are called convex functions (functions for which are always curving upwards) , and the loss functions for deep nets are hardly convex.</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The resultant loss function doesn't look a nice bowl, with only one minima we can converge to. In fact, such nice santa-like loss functions are called convex functions (functions for which are always curving upwards) , and the loss functions for deep nets are hardly convex.</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Here $x$ is input, $w$ is weight, $y$ is the network's output and $t$ is the target value of the training data.</a:t>
            </a:r>
          </a:p>
          <a:p>
            <a:pPr/>
          </a:p>
          <a:p>
            <a:pPr/>
            <a:r>
              <a:t>The table shows four columns of data. What we know now is the input $x$ and the target value of the training data $t$. The neural network will output the $y$ value.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As you can see, the positive and negative errors cancel each other out. So the total error become 0 which suggest the neural network makes no mistakes which is not true.</a:t>
            </a:r>
          </a:p>
          <a:p>
            <a:pPr/>
          </a:p>
          <a:p>
            <a:pPr/>
            <a:r>
              <a:t>How will you solve this problem?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Last time, we talk about the MNIST…</a:t>
            </a:r>
          </a:p>
          <a:p>
            <a:pPr/>
            <a:r>
              <a:t>One key concept is learning to find the right weights and bias.</a:t>
            </a:r>
          </a:p>
          <a:p>
            <a:pPr/>
            <a:r>
              <a:t>So what are the right means? And how can we find them?</a:t>
            </a:r>
          </a:p>
          <a:p>
            <a:pPr/>
          </a:p>
          <a:p>
            <a:pPr/>
            <a:r>
              <a:t>http://yann.lecun.com/exdb/mnist/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r>
              <a:t>Last time, we talk about the MNIST…</a:t>
            </a:r>
          </a:p>
          <a:p>
            <a:pPr/>
            <a:r>
              <a:t>One key concept is learning to find the right weights and bias.</a:t>
            </a:r>
          </a:p>
          <a:p>
            <a:pPr/>
            <a:r>
              <a:t>So what are the right means? And how can we find them?</a:t>
            </a:r>
          </a:p>
          <a:p>
            <a:pPr/>
          </a:p>
          <a:p>
            <a:pPr/>
            <a:r>
              <a:t>http://yann.lecun.com/exdb/mnist/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Last time, we talk about the MNIST…</a:t>
            </a:r>
          </a:p>
          <a:p>
            <a:pPr/>
            <a:r>
              <a:t>One key concept is learning to find the right weights and bias.</a:t>
            </a:r>
          </a:p>
          <a:p>
            <a:pPr/>
            <a:r>
              <a:t>So what are the right means? And how can we find them?</a:t>
            </a:r>
          </a:p>
          <a:p>
            <a:pPr/>
          </a:p>
          <a:p>
            <a:pPr/>
            <a:r>
              <a:t>http://yann.lecun.com/exdb/mnist/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Suppose you are at the peek of a mountain and need to reach a lake which is in the valley of the mountain. It's on dark nights and you have zero visibility to see where you are headed. The only thing you have is a torch to see a short distance. So, what approach will you take to reach the lake? Take a few minutes to think about this.</a:t>
            </a:r>
          </a:p>
          <a:p>
            <a:pPr/>
          </a:p>
          <a:p>
            <a:pPr/>
            <a:r>
              <a:t>You may use the torch to look around the ground beneath your feet. Then you can figure out where it is going downward and take small steps in that direction. In this way, you keep following the path that is descending, step by step, you’re likely to reach the lake at the valley.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Suppose you are at the peek of a mountain and need to reach a lake which is in the valley of the mountain. It's on dark nights and you have zero visibility to see where you are headed. The only thing you have is a torch to see a short distance. So, what approach will you take to reach the lake? Take a few minutes to think about this.</a:t>
            </a:r>
          </a:p>
          <a:p>
            <a:pPr/>
          </a:p>
          <a:p>
            <a:pPr/>
            <a:r>
              <a:t>You may use the torch to look around the ground beneath your feet. Then you can figure out where it is going downward and take small steps in that direction. In this way, you keep following the path that is descending, step by step, you’re likely to reach the lake at the valley.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The input layer has a input $x$ and the output layer has an output $y$. $t$ is the target value.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标题与副标题">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文">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在此键入引文。”"/>
          <p:cNvSpPr txBox="1"/>
          <p:nvPr>
            <p:ph type="body" sz="quarter" idx="22"/>
          </p:nvPr>
        </p:nvSpPr>
        <p:spPr>
          <a:xfrm>
            <a:off x="1270000" y="4216400"/>
            <a:ext cx="10464800" cy="711201"/>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“在此键入引文。”</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p:spTree>
      <p:nvGrpSpPr>
        <p:cNvPr id="1" name=""/>
        <p:cNvGrpSpPr/>
        <p:nvPr/>
      </p:nvGrpSpPr>
      <p:grpSpPr>
        <a:xfrm>
          <a:off x="0" y="0"/>
          <a:ext cx="0" cy="0"/>
          <a:chOff x="0" y="0"/>
          <a:chExt cx="0" cy="0"/>
        </a:xfrm>
      </p:grpSpPr>
      <p:sp>
        <p:nvSpPr>
          <p:cNvPr id="102" name="Image"/>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1270000" y="1638300"/>
            <a:ext cx="10464800" cy="3302000"/>
          </a:xfrm>
          <a:prstGeom prst="rect">
            <a:avLst/>
          </a:prstGeom>
        </p:spPr>
        <p:txBody>
          <a:bodyPr anchor="b"/>
          <a:lstStyle>
            <a:lvl1pPr>
              <a:defRPr>
                <a:solidFill>
                  <a:srgbClr val="FFFFFF"/>
                </a:solidFill>
                <a:latin typeface="Helvetica Light"/>
                <a:ea typeface="Helvetica Light"/>
                <a:cs typeface="Helvetica Light"/>
                <a:sym typeface="Helvetica Light"/>
              </a:defRPr>
            </a:lvl1pPr>
          </a:lstStyle>
          <a:p>
            <a:pPr/>
            <a:r>
              <a:t>Title Text</a:t>
            </a:r>
          </a:p>
        </p:txBody>
      </p:sp>
      <p:sp>
        <p:nvSpPr>
          <p:cNvPr id="118"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a:solidFill>
                  <a:srgbClr val="FFFFFF"/>
                </a:solidFill>
                <a:latin typeface="Helvetica Light"/>
                <a:ea typeface="Helvetica Light"/>
                <a:cs typeface="Helvetica Light"/>
                <a:sym typeface="Helvetica Light"/>
              </a:defRPr>
            </a:lvl1pPr>
            <a:lvl2pPr marL="0" indent="0" algn="ctr">
              <a:spcBef>
                <a:spcPts val="0"/>
              </a:spcBef>
              <a:buSzTx/>
              <a:buNone/>
              <a:defRPr>
                <a:solidFill>
                  <a:srgbClr val="FFFFFF"/>
                </a:solidFill>
                <a:latin typeface="Helvetica Light"/>
                <a:ea typeface="Helvetica Light"/>
                <a:cs typeface="Helvetica Light"/>
                <a:sym typeface="Helvetica Light"/>
              </a:defRPr>
            </a:lvl2pPr>
            <a:lvl3pPr marL="0" indent="0" algn="ctr">
              <a:spcBef>
                <a:spcPts val="0"/>
              </a:spcBef>
              <a:buSzTx/>
              <a:buNone/>
              <a:defRPr>
                <a:solidFill>
                  <a:srgbClr val="FFFFFF"/>
                </a:solidFill>
                <a:latin typeface="Helvetica Light"/>
                <a:ea typeface="Helvetica Light"/>
                <a:cs typeface="Helvetica Light"/>
                <a:sym typeface="Helvetica Light"/>
              </a:defRPr>
            </a:lvl3pPr>
            <a:lvl4pPr marL="0" indent="0" algn="ctr">
              <a:spcBef>
                <a:spcPts val="0"/>
              </a:spcBef>
              <a:buSzTx/>
              <a:buNone/>
              <a:defRPr>
                <a:solidFill>
                  <a:srgbClr val="FFFFFF"/>
                </a:solidFill>
                <a:latin typeface="Helvetica Light"/>
                <a:ea typeface="Helvetica Light"/>
                <a:cs typeface="Helvetica Light"/>
                <a:sym typeface="Helvetica Light"/>
              </a:defRPr>
            </a:lvl4pPr>
            <a:lvl5pPr marL="0" indent="0" algn="ctr">
              <a:spcBef>
                <a:spcPts val="0"/>
              </a:spcBef>
              <a:buSzTx/>
              <a:buNone/>
              <a:defRPr>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11798" y="9245600"/>
            <a:ext cx="368504" cy="381000"/>
          </a:xfrm>
          <a:prstGeom prst="rect">
            <a:avLst/>
          </a:prstGeom>
        </p:spPr>
        <p:txBody>
          <a:bodyPr/>
          <a:lstStyle>
            <a:lvl1pPr>
              <a:defRPr sz="1800">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水平">
    <p:spTree>
      <p:nvGrpSpPr>
        <p:cNvPr id="1" name=""/>
        <p:cNvGrpSpPr/>
        <p:nvPr/>
      </p:nvGrpSpPr>
      <p:grpSpPr>
        <a:xfrm>
          <a:off x="0" y="0"/>
          <a:ext cx="0" cy="0"/>
          <a:chOff x="0" y="0"/>
          <a:chExt cx="0" cy="0"/>
        </a:xfrm>
      </p:grpSpPr>
      <p:sp>
        <p:nvSpPr>
          <p:cNvPr id="20" name="Image"/>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居中">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垂直">
    <p:spTree>
      <p:nvGrpSpPr>
        <p:cNvPr id="1" name=""/>
        <p:cNvGrpSpPr/>
        <p:nvPr/>
      </p:nvGrpSpPr>
      <p:grpSpPr>
        <a:xfrm>
          <a:off x="0" y="0"/>
          <a:ext cx="0" cy="0"/>
          <a:chOff x="0" y="0"/>
          <a:chExt cx="0" cy="0"/>
        </a:xfrm>
      </p:grpSpPr>
      <p:sp>
        <p:nvSpPr>
          <p:cNvPr id="38" name="Image"/>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顶部对齐">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与项目符号">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项目符号与照片">
    <p:spTree>
      <p:nvGrpSpPr>
        <p:cNvPr id="1" name=""/>
        <p:cNvGrpSpPr/>
        <p:nvPr/>
      </p:nvGrpSpPr>
      <p:grpSpPr>
        <a:xfrm>
          <a:off x="0" y="0"/>
          <a:ext cx="0" cy="0"/>
          <a:chOff x="0" y="0"/>
          <a:chExt cx="0" cy="0"/>
        </a:xfrm>
      </p:grpSpPr>
      <p:sp>
        <p:nvSpPr>
          <p:cNvPr id="65" name="Image"/>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项目符号">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3 联">
    <p:spTree>
      <p:nvGrpSpPr>
        <p:cNvPr id="1" name=""/>
        <p:cNvGrpSpPr/>
        <p:nvPr/>
      </p:nvGrpSpPr>
      <p:grpSpPr>
        <a:xfrm>
          <a:off x="0" y="0"/>
          <a:ext cx="0" cy="0"/>
          <a:chOff x="0" y="0"/>
          <a:chExt cx="0" cy="0"/>
        </a:xfrm>
      </p:grpSpPr>
      <p:sp>
        <p:nvSpPr>
          <p:cNvPr id="83" name="Image"/>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g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g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Deep Learning Basics"/>
          <p:cNvSpPr txBox="1"/>
          <p:nvPr>
            <p:ph type="title"/>
          </p:nvPr>
        </p:nvSpPr>
        <p:spPr>
          <a:xfrm>
            <a:off x="1270000" y="1638300"/>
            <a:ext cx="10464800" cy="1618754"/>
          </a:xfrm>
          <a:prstGeom prst="rect">
            <a:avLst/>
          </a:prstGeom>
        </p:spPr>
        <p:txBody>
          <a:bodyPr/>
          <a:lstStyle/>
          <a:p>
            <a:pPr/>
            <a:r>
              <a:t>Deep Learning Basics</a:t>
            </a:r>
          </a:p>
        </p:txBody>
      </p:sp>
      <p:sp>
        <p:nvSpPr>
          <p:cNvPr id="129" name="3: Training Neural Networks"/>
          <p:cNvSpPr txBox="1"/>
          <p:nvPr>
            <p:ph type="body" sz="quarter" idx="1"/>
          </p:nvPr>
        </p:nvSpPr>
        <p:spPr>
          <a:xfrm>
            <a:off x="1270000" y="4089400"/>
            <a:ext cx="10464800" cy="1130300"/>
          </a:xfrm>
          <a:prstGeom prst="rect">
            <a:avLst/>
          </a:prstGeom>
        </p:spPr>
        <p:txBody>
          <a:bodyPr/>
          <a:lstStyle>
            <a:lvl1pPr defTabSz="479044">
              <a:defRPr sz="6560"/>
            </a:lvl1pPr>
          </a:lstStyle>
          <a:p>
            <a:pPr/>
            <a:r>
              <a:t>3: Training Neural Networks</a:t>
            </a:r>
          </a:p>
        </p:txBody>
      </p:sp>
      <p:sp>
        <p:nvSpPr>
          <p:cNvPr id="130" name="Francis Steen and Xinyu You…"/>
          <p:cNvSpPr txBox="1"/>
          <p:nvPr/>
        </p:nvSpPr>
        <p:spPr>
          <a:xfrm>
            <a:off x="3347389" y="6159499"/>
            <a:ext cx="6310021"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800">
                <a:solidFill>
                  <a:srgbClr val="FFFFFF"/>
                </a:solidFill>
                <a:latin typeface="Helvetica Light"/>
                <a:ea typeface="Helvetica Light"/>
                <a:cs typeface="Helvetica Light"/>
                <a:sym typeface="Helvetica Light"/>
              </a:defRPr>
            </a:pPr>
            <a:r>
              <a:t>Francis Steen and Xinyu You</a:t>
            </a:r>
          </a:p>
          <a:p>
            <a:pPr>
              <a:defRPr b="0" sz="3800">
                <a:solidFill>
                  <a:srgbClr val="FFFFFF"/>
                </a:solidFill>
                <a:latin typeface="Helvetica Light"/>
                <a:ea typeface="Helvetica Light"/>
                <a:cs typeface="Helvetica Light"/>
                <a:sym typeface="Helvetica Light"/>
              </a:defRPr>
            </a:pPr>
            <a:r>
              <a:t>Red Hen Lab</a:t>
            </a:r>
          </a:p>
          <a:p>
            <a:pPr>
              <a:defRPr b="0" sz="3800">
                <a:solidFill>
                  <a:srgbClr val="FFFFFF"/>
                </a:solidFill>
                <a:latin typeface="Helvetica Light"/>
                <a:ea typeface="Helvetica Light"/>
                <a:cs typeface="Helvetica Light"/>
                <a:sym typeface="Helvetica Light"/>
              </a:defRPr>
            </a:pPr>
            <a:r>
              <a:t>August 2019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1" name="The Example"/>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The Example</a:t>
            </a:r>
          </a:p>
        </p:txBody>
      </p:sp>
      <p:pic>
        <p:nvPicPr>
          <p:cNvPr id="192" name="屏幕快照 2019-08-14 04.02.48.png" descr="屏幕快照 2019-08-14 04.02.48.png"/>
          <p:cNvPicPr>
            <a:picLocks noChangeAspect="1"/>
          </p:cNvPicPr>
          <p:nvPr/>
        </p:nvPicPr>
        <p:blipFill>
          <a:blip r:embed="rId3">
            <a:extLst/>
          </a:blip>
          <a:stretch>
            <a:fillRect/>
          </a:stretch>
        </p:blipFill>
        <p:spPr>
          <a:xfrm>
            <a:off x="141606" y="2263001"/>
            <a:ext cx="11694107" cy="598596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7" name="The Example"/>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The Example</a:t>
            </a:r>
          </a:p>
        </p:txBody>
      </p:sp>
      <p:pic>
        <p:nvPicPr>
          <p:cNvPr id="198" name="屏幕快照 2019-08-14 04.02.14.png" descr="屏幕快照 2019-08-14 04.02.14.png"/>
          <p:cNvPicPr>
            <a:picLocks noChangeAspect="1"/>
          </p:cNvPicPr>
          <p:nvPr/>
        </p:nvPicPr>
        <p:blipFill>
          <a:blip r:embed="rId3">
            <a:extLst/>
          </a:blip>
          <a:stretch>
            <a:fillRect/>
          </a:stretch>
        </p:blipFill>
        <p:spPr>
          <a:xfrm>
            <a:off x="1108203" y="2634488"/>
            <a:ext cx="11016534" cy="566082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3" name="The Example"/>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The Example</a:t>
            </a:r>
          </a:p>
        </p:txBody>
      </p:sp>
      <p:pic>
        <p:nvPicPr>
          <p:cNvPr id="204" name="屏幕快照 2019-08-14 04.04.03.png" descr="屏幕快照 2019-08-14 04.04.03.png"/>
          <p:cNvPicPr>
            <a:picLocks noChangeAspect="1"/>
          </p:cNvPicPr>
          <p:nvPr/>
        </p:nvPicPr>
        <p:blipFill>
          <a:blip r:embed="rId3">
            <a:extLst/>
          </a:blip>
          <a:stretch>
            <a:fillRect/>
          </a:stretch>
        </p:blipFill>
        <p:spPr>
          <a:xfrm>
            <a:off x="1632278" y="2269116"/>
            <a:ext cx="10094606" cy="5442125"/>
          </a:xfrm>
          <a:prstGeom prst="rect">
            <a:avLst/>
          </a:prstGeom>
          <a:ln w="12700">
            <a:miter lim="400000"/>
          </a:ln>
        </p:spPr>
      </p:pic>
      <p:sp>
        <p:nvSpPr>
          <p:cNvPr id="205" name="Hard to compute the result directly"/>
          <p:cNvSpPr txBox="1"/>
          <p:nvPr/>
        </p:nvSpPr>
        <p:spPr>
          <a:xfrm>
            <a:off x="3294634" y="8372658"/>
            <a:ext cx="6415533"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solidFill>
                  <a:srgbClr val="FFFFFF"/>
                </a:solidFill>
              </a:defRPr>
            </a:lvl1pPr>
          </a:lstStyle>
          <a:p>
            <a:pPr/>
            <a:r>
              <a:t>Hard to compute the result directly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A. Gradient Descent"/>
          <p:cNvSpPr txBox="1"/>
          <p:nvPr>
            <p:ph type="title"/>
          </p:nvPr>
        </p:nvSpPr>
        <p:spPr>
          <a:prstGeom prst="rect">
            <a:avLst/>
          </a:prstGeom>
        </p:spPr>
        <p:txBody>
          <a:bodyPr/>
          <a:lstStyle/>
          <a:p>
            <a:pPr/>
            <a:r>
              <a:t>A. Gradient Descent</a:t>
            </a:r>
          </a:p>
        </p:txBody>
      </p:sp>
      <p:sp>
        <p:nvSpPr>
          <p:cNvPr id="210" name="Learning to minimize error"/>
          <p:cNvSpPr txBox="1"/>
          <p:nvPr>
            <p:ph type="body" sz="half" idx="1"/>
          </p:nvPr>
        </p:nvSpPr>
        <p:spPr>
          <a:xfrm>
            <a:off x="1270000" y="5029200"/>
            <a:ext cx="10464800" cy="3684538"/>
          </a:xfrm>
          <a:prstGeom prst="rect">
            <a:avLst/>
          </a:prstGeom>
        </p:spPr>
        <p:txBody>
          <a:bodyPr/>
          <a:lstStyle/>
          <a:p>
            <a:pPr/>
            <a:r>
              <a:t>Learning to minimize error</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he Goal of neural network"/>
          <p:cNvSpPr txBox="1"/>
          <p:nvPr>
            <p:ph type="title"/>
          </p:nvPr>
        </p:nvSpPr>
        <p:spPr>
          <a:xfrm>
            <a:off x="1005489" y="521106"/>
            <a:ext cx="10993822" cy="1624788"/>
          </a:xfrm>
          <a:prstGeom prst="rect">
            <a:avLst/>
          </a:prstGeom>
        </p:spPr>
        <p:txBody>
          <a:bodyPr/>
          <a:lstStyle>
            <a:lvl1pPr defTabSz="496570">
              <a:defRPr sz="6800"/>
            </a:lvl1pPr>
          </a:lstStyle>
          <a:p>
            <a:pPr/>
            <a:r>
              <a:t>The Goal of neural network</a:t>
            </a:r>
          </a:p>
        </p:txBody>
      </p:sp>
      <p:sp>
        <p:nvSpPr>
          <p:cNvPr id="213" name="The goal of neural network is adjust the weight to minimize the output of loss function."/>
          <p:cNvSpPr txBox="1"/>
          <p:nvPr/>
        </p:nvSpPr>
        <p:spPr>
          <a:xfrm>
            <a:off x="1182210" y="2539055"/>
            <a:ext cx="11152634"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The goal of neural network is adjust the weight to minimize the output of loss function.</a:t>
            </a:r>
          </a:p>
        </p:txBody>
      </p:sp>
      <p:pic>
        <p:nvPicPr>
          <p:cNvPr id="214" name="Image" descr="Image"/>
          <p:cNvPicPr>
            <a:picLocks noChangeAspect="1"/>
          </p:cNvPicPr>
          <p:nvPr/>
        </p:nvPicPr>
        <p:blipFill>
          <a:blip r:embed="rId2">
            <a:extLst/>
          </a:blip>
          <a:stretch>
            <a:fillRect/>
          </a:stretch>
        </p:blipFill>
        <p:spPr>
          <a:xfrm>
            <a:off x="1943100" y="4770508"/>
            <a:ext cx="9118600" cy="3479801"/>
          </a:xfrm>
          <a:prstGeom prst="rect">
            <a:avLst/>
          </a:prstGeom>
          <a:ln w="12700">
            <a:miter lim="400000"/>
          </a:ln>
        </p:spPr>
      </p:pic>
      <p:sp>
        <p:nvSpPr>
          <p:cNvPr id="215" name="Text"/>
          <p:cNvSpPr txBox="1"/>
          <p:nvPr/>
        </p:nvSpPr>
        <p:spPr>
          <a:xfrm>
            <a:off x="352005" y="6487497"/>
            <a:ext cx="440209" cy="299822"/>
          </a:xfrm>
          <a:prstGeom prst="rect">
            <a:avLst/>
          </a:prstGeom>
          <a:ln w="12700">
            <a:miter lim="400000"/>
          </a:ln>
        </p:spPr>
        <p:txBody>
          <a:bodyPr wrap="none" lIns="50800" tIns="50800" rIns="50800" bIns="50800" anchor="ctr">
            <a:spAutoFit/>
          </a:bodyPr>
          <a:lstStyle/>
          <a:p>
            <a:pPr algn="l" defTabSz="457200">
              <a:defRPr b="0" sz="1400"/>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What is Gradient Descent?"/>
          <p:cNvSpPr txBox="1"/>
          <p:nvPr>
            <p:ph type="title"/>
          </p:nvPr>
        </p:nvSpPr>
        <p:spPr>
          <a:prstGeom prst="rect">
            <a:avLst/>
          </a:prstGeom>
        </p:spPr>
        <p:txBody>
          <a:bodyPr/>
          <a:lstStyle>
            <a:lvl1pPr defTabSz="508254">
              <a:defRPr sz="6960"/>
            </a:lvl1pPr>
          </a:lstStyle>
          <a:p>
            <a:pPr/>
            <a:r>
              <a:t>What is Gradient Descent?</a:t>
            </a:r>
          </a:p>
        </p:txBody>
      </p:sp>
      <p:pic>
        <p:nvPicPr>
          <p:cNvPr id="218" name="Image" descr="Image"/>
          <p:cNvPicPr>
            <a:picLocks noChangeAspect="1"/>
          </p:cNvPicPr>
          <p:nvPr/>
        </p:nvPicPr>
        <p:blipFill>
          <a:blip r:embed="rId3">
            <a:extLst/>
          </a:blip>
          <a:stretch>
            <a:fillRect/>
          </a:stretch>
        </p:blipFill>
        <p:spPr>
          <a:xfrm>
            <a:off x="352530" y="3773030"/>
            <a:ext cx="6306694" cy="4163073"/>
          </a:xfrm>
          <a:prstGeom prst="rect">
            <a:avLst/>
          </a:prstGeom>
          <a:ln w="12700">
            <a:miter lim="400000"/>
          </a:ln>
        </p:spPr>
      </p:pic>
      <p:sp>
        <p:nvSpPr>
          <p:cNvPr id="219" name="Suppose you are at the peek of a mountain and need to reach a lake which is in the valley of the mountain.…"/>
          <p:cNvSpPr txBox="1"/>
          <p:nvPr/>
        </p:nvSpPr>
        <p:spPr>
          <a:xfrm>
            <a:off x="7050750" y="3686777"/>
            <a:ext cx="5636015" cy="43355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200"/>
              </a:spcBef>
              <a:defRPr b="0" sz="2200"/>
            </a:pPr>
            <a:r>
              <a:t>Suppose you are at the peek of a mountain and need to reach a lake which is in the valley of the mountain. </a:t>
            </a:r>
          </a:p>
          <a:p>
            <a:pPr algn="l">
              <a:spcBef>
                <a:spcPts val="3200"/>
              </a:spcBef>
              <a:defRPr b="0" sz="2200"/>
            </a:pPr>
            <a:r>
              <a:t>It's on dark nights and you have zero visibility to see where you are headed. The only thing you have is a torch to see a short distance. </a:t>
            </a:r>
          </a:p>
          <a:p>
            <a:pPr algn="l">
              <a:spcBef>
                <a:spcPts val="3200"/>
              </a:spcBef>
              <a:defRPr b="0" sz="2200"/>
            </a:pPr>
            <a:r>
              <a:t>So, what approach will you take to reach the lake? Take a few minutes to think about this.</a:t>
            </a:r>
          </a:p>
        </p:txBody>
      </p:sp>
      <p:sp>
        <p:nvSpPr>
          <p:cNvPr id="220" name="The classic mountaineering example"/>
          <p:cNvSpPr txBox="1"/>
          <p:nvPr/>
        </p:nvSpPr>
        <p:spPr>
          <a:xfrm>
            <a:off x="360553" y="2402201"/>
            <a:ext cx="6730900"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The classic mountaineering example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What is Gradient Descent?"/>
          <p:cNvSpPr txBox="1"/>
          <p:nvPr>
            <p:ph type="title"/>
          </p:nvPr>
        </p:nvSpPr>
        <p:spPr>
          <a:prstGeom prst="rect">
            <a:avLst/>
          </a:prstGeom>
        </p:spPr>
        <p:txBody>
          <a:bodyPr/>
          <a:lstStyle>
            <a:lvl1pPr defTabSz="508254">
              <a:defRPr sz="6960"/>
            </a:lvl1pPr>
          </a:lstStyle>
          <a:p>
            <a:pPr/>
            <a:r>
              <a:t>What is Gradient Descent?</a:t>
            </a:r>
          </a:p>
        </p:txBody>
      </p:sp>
      <p:sp>
        <p:nvSpPr>
          <p:cNvPr id="225" name="You may use the torch to look around the ground beneath your feet.…"/>
          <p:cNvSpPr txBox="1"/>
          <p:nvPr/>
        </p:nvSpPr>
        <p:spPr>
          <a:xfrm>
            <a:off x="7462784" y="3915511"/>
            <a:ext cx="5112085" cy="3649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200"/>
              </a:spcBef>
              <a:defRPr b="0" sz="2200"/>
            </a:pPr>
            <a:r>
              <a:t>You may use the torch to look around the ground beneath your feet. </a:t>
            </a:r>
          </a:p>
          <a:p>
            <a:pPr algn="l">
              <a:spcBef>
                <a:spcPts val="3200"/>
              </a:spcBef>
              <a:defRPr b="0" sz="2200"/>
            </a:pPr>
            <a:r>
              <a:t>Then you can figure out where it is going downward and take small steps in that direction. </a:t>
            </a:r>
          </a:p>
          <a:p>
            <a:pPr algn="l">
              <a:spcBef>
                <a:spcPts val="3200"/>
              </a:spcBef>
              <a:defRPr b="0" sz="2200"/>
            </a:pPr>
            <a:r>
              <a:t>In this way, you keep following the path that is descending, step by step, you’re likely to reach the lake at the valley.</a:t>
            </a:r>
          </a:p>
        </p:txBody>
      </p:sp>
      <p:sp>
        <p:nvSpPr>
          <p:cNvPr id="226" name="The classic mountaineering example"/>
          <p:cNvSpPr txBox="1"/>
          <p:nvPr/>
        </p:nvSpPr>
        <p:spPr>
          <a:xfrm>
            <a:off x="360553" y="2402201"/>
            <a:ext cx="6730900"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The classic mountaineering example</a:t>
            </a:r>
          </a:p>
        </p:txBody>
      </p:sp>
      <p:pic>
        <p:nvPicPr>
          <p:cNvPr id="227" name="Image" descr="Image"/>
          <p:cNvPicPr>
            <a:picLocks noChangeAspect="1"/>
          </p:cNvPicPr>
          <p:nvPr/>
        </p:nvPicPr>
        <p:blipFill>
          <a:blip r:embed="rId3">
            <a:extLst/>
          </a:blip>
          <a:stretch>
            <a:fillRect/>
          </a:stretch>
        </p:blipFill>
        <p:spPr>
          <a:xfrm>
            <a:off x="293169" y="4452231"/>
            <a:ext cx="6865668" cy="282499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imple Example"/>
          <p:cNvSpPr txBox="1"/>
          <p:nvPr>
            <p:ph type="title"/>
          </p:nvPr>
        </p:nvSpPr>
        <p:spPr>
          <a:prstGeom prst="rect">
            <a:avLst/>
          </a:prstGeom>
        </p:spPr>
        <p:txBody>
          <a:bodyPr/>
          <a:lstStyle/>
          <a:p>
            <a:pPr/>
            <a:r>
              <a:t>Simple Example</a:t>
            </a:r>
          </a:p>
        </p:txBody>
      </p:sp>
      <p:sp>
        <p:nvSpPr>
          <p:cNvPr id="232" name="Here we still begin with a simple neural network."/>
          <p:cNvSpPr txBox="1"/>
          <p:nvPr/>
        </p:nvSpPr>
        <p:spPr>
          <a:xfrm>
            <a:off x="479089" y="2638426"/>
            <a:ext cx="8859623"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Here we still begin with a simple neural network.</a:t>
            </a:r>
          </a:p>
        </p:txBody>
      </p:sp>
      <p:pic>
        <p:nvPicPr>
          <p:cNvPr id="233" name="Image" descr="Image"/>
          <p:cNvPicPr>
            <a:picLocks noChangeAspect="1"/>
          </p:cNvPicPr>
          <p:nvPr/>
        </p:nvPicPr>
        <p:blipFill>
          <a:blip r:embed="rId3">
            <a:extLst/>
          </a:blip>
          <a:stretch>
            <a:fillRect/>
          </a:stretch>
        </p:blipFill>
        <p:spPr>
          <a:xfrm>
            <a:off x="1604206" y="4368800"/>
            <a:ext cx="9423401" cy="27432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imple Example"/>
          <p:cNvSpPr txBox="1"/>
          <p:nvPr>
            <p:ph type="title"/>
          </p:nvPr>
        </p:nvSpPr>
        <p:spPr>
          <a:prstGeom prst="rect">
            <a:avLst/>
          </a:prstGeom>
        </p:spPr>
        <p:txBody>
          <a:bodyPr/>
          <a:lstStyle/>
          <a:p>
            <a:pPr/>
            <a:r>
              <a:t>Simple Example</a:t>
            </a:r>
          </a:p>
        </p:txBody>
      </p:sp>
      <p:sp>
        <p:nvSpPr>
          <p:cNvPr id="238" name="Say the following graph shows a function where y-axis is the error, we are going to find the right w to minimize it."/>
          <p:cNvSpPr txBox="1"/>
          <p:nvPr/>
        </p:nvSpPr>
        <p:spPr>
          <a:xfrm>
            <a:off x="541254" y="2297663"/>
            <a:ext cx="12302841"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Say the following graph shows a function where y-axis is the error, we are going to find the right w to minimize it.</a:t>
            </a:r>
          </a:p>
        </p:txBody>
      </p:sp>
      <p:pic>
        <p:nvPicPr>
          <p:cNvPr id="239" name="Image" descr="Image"/>
          <p:cNvPicPr>
            <a:picLocks noChangeAspect="1"/>
          </p:cNvPicPr>
          <p:nvPr/>
        </p:nvPicPr>
        <p:blipFill>
          <a:blip r:embed="rId2">
            <a:extLst/>
          </a:blip>
          <a:stretch>
            <a:fillRect/>
          </a:stretch>
        </p:blipFill>
        <p:spPr>
          <a:xfrm>
            <a:off x="1793638" y="3687383"/>
            <a:ext cx="9144001" cy="61087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imple Example"/>
          <p:cNvSpPr txBox="1"/>
          <p:nvPr>
            <p:ph type="title"/>
          </p:nvPr>
        </p:nvSpPr>
        <p:spPr>
          <a:prstGeom prst="rect">
            <a:avLst/>
          </a:prstGeom>
        </p:spPr>
        <p:txBody>
          <a:bodyPr/>
          <a:lstStyle/>
          <a:p>
            <a:pPr/>
            <a:r>
              <a:t>Simple Example</a:t>
            </a:r>
          </a:p>
        </p:txBody>
      </p:sp>
      <p:sp>
        <p:nvSpPr>
          <p:cNvPr id="242" name="Say the following graph shows a function where y-axis is the error, we are going to find the right w to minimize it."/>
          <p:cNvSpPr txBox="1"/>
          <p:nvPr/>
        </p:nvSpPr>
        <p:spPr>
          <a:xfrm>
            <a:off x="541254" y="2297663"/>
            <a:ext cx="12302841"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Say the following graph shows a function where y-axis is the error, we are going to find the right w to minimize it.</a:t>
            </a:r>
          </a:p>
        </p:txBody>
      </p:sp>
      <p:pic>
        <p:nvPicPr>
          <p:cNvPr id="243" name="Image" descr="Image"/>
          <p:cNvPicPr>
            <a:picLocks noChangeAspect="1"/>
          </p:cNvPicPr>
          <p:nvPr/>
        </p:nvPicPr>
        <p:blipFill>
          <a:blip r:embed="rId2">
            <a:extLst/>
          </a:blip>
          <a:stretch>
            <a:fillRect/>
          </a:stretch>
        </p:blipFill>
        <p:spPr>
          <a:xfrm>
            <a:off x="2763403" y="3638994"/>
            <a:ext cx="6702531" cy="4477664"/>
          </a:xfrm>
          <a:prstGeom prst="rect">
            <a:avLst/>
          </a:prstGeom>
          <a:ln w="12700">
            <a:miter lim="400000"/>
          </a:ln>
        </p:spPr>
      </p:pic>
      <p:sp>
        <p:nvSpPr>
          <p:cNvPr id="244" name="The dotted circle is where error equal to 0 and that's where we want to be as close as possible."/>
          <p:cNvSpPr txBox="1"/>
          <p:nvPr/>
        </p:nvSpPr>
        <p:spPr>
          <a:xfrm>
            <a:off x="716494" y="8402568"/>
            <a:ext cx="11952361" cy="955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lvl1pPr>
          </a:lstStyle>
          <a:p>
            <a:pPr/>
            <a:r>
              <a:t>The dotted circle is where error equal to 0 and that's where we want to be as close as possible.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A. Loss function"/>
          <p:cNvSpPr txBox="1"/>
          <p:nvPr>
            <p:ph type="title"/>
          </p:nvPr>
        </p:nvSpPr>
        <p:spPr>
          <a:prstGeom prst="rect">
            <a:avLst/>
          </a:prstGeom>
        </p:spPr>
        <p:txBody>
          <a:bodyPr/>
          <a:lstStyle/>
          <a:p>
            <a:pPr/>
            <a:r>
              <a:t>A. Loss function</a:t>
            </a:r>
          </a:p>
        </p:txBody>
      </p:sp>
      <p:sp>
        <p:nvSpPr>
          <p:cNvPr id="133" name="How well does the neural network predict"/>
          <p:cNvSpPr txBox="1"/>
          <p:nvPr>
            <p:ph type="body" sz="half" idx="1"/>
          </p:nvPr>
        </p:nvSpPr>
        <p:spPr>
          <a:xfrm>
            <a:off x="1270000" y="5029200"/>
            <a:ext cx="10464800" cy="3684538"/>
          </a:xfrm>
          <a:prstGeom prst="rect">
            <a:avLst/>
          </a:prstGeom>
        </p:spPr>
        <p:txBody>
          <a:bodyPr/>
          <a:lstStyle/>
          <a:p>
            <a:pPr/>
            <a:r>
              <a:t>How well does the neural network predict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imple Example"/>
          <p:cNvSpPr txBox="1"/>
          <p:nvPr>
            <p:ph type="title"/>
          </p:nvPr>
        </p:nvSpPr>
        <p:spPr>
          <a:prstGeom prst="rect">
            <a:avLst/>
          </a:prstGeom>
        </p:spPr>
        <p:txBody>
          <a:bodyPr/>
          <a:lstStyle/>
          <a:p>
            <a:pPr/>
            <a:r>
              <a:t>Simple Example</a:t>
            </a:r>
          </a:p>
        </p:txBody>
      </p:sp>
      <p:sp>
        <p:nvSpPr>
          <p:cNvPr id="247" name="To start, we randomly choose a value of w. The blue dot represent current weight and error."/>
          <p:cNvSpPr txBox="1"/>
          <p:nvPr/>
        </p:nvSpPr>
        <p:spPr>
          <a:xfrm>
            <a:off x="541254" y="2297663"/>
            <a:ext cx="12302841"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To start, we randomly choose a value of w. The blue dot represent current weight and error.</a:t>
            </a:r>
          </a:p>
        </p:txBody>
      </p:sp>
      <p:sp>
        <p:nvSpPr>
          <p:cNvPr id="248" name="Now, let's look around to see which direction should we go. The slope help us to do that. This is a negative gradient, so we increase the w a little."/>
          <p:cNvSpPr txBox="1"/>
          <p:nvPr/>
        </p:nvSpPr>
        <p:spPr>
          <a:xfrm>
            <a:off x="716494" y="8477165"/>
            <a:ext cx="11952361" cy="955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lvl1pPr>
          </a:lstStyle>
          <a:p>
            <a:pPr/>
            <a:r>
              <a:t>Now, let's look around to see which direction should we go. The slope help us to do that. This is a negative gradient, so we increase the w a little.</a:t>
            </a:r>
          </a:p>
        </p:txBody>
      </p:sp>
      <p:pic>
        <p:nvPicPr>
          <p:cNvPr id="249" name="Image" descr="Image"/>
          <p:cNvPicPr>
            <a:picLocks noChangeAspect="1"/>
          </p:cNvPicPr>
          <p:nvPr/>
        </p:nvPicPr>
        <p:blipFill>
          <a:blip r:embed="rId2">
            <a:extLst/>
          </a:blip>
          <a:stretch>
            <a:fillRect/>
          </a:stretch>
        </p:blipFill>
        <p:spPr>
          <a:xfrm>
            <a:off x="2765921" y="3692494"/>
            <a:ext cx="7241388" cy="474232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imple Example"/>
          <p:cNvSpPr txBox="1"/>
          <p:nvPr>
            <p:ph type="title"/>
          </p:nvPr>
        </p:nvSpPr>
        <p:spPr>
          <a:prstGeom prst="rect">
            <a:avLst/>
          </a:prstGeom>
        </p:spPr>
        <p:txBody>
          <a:bodyPr/>
          <a:lstStyle/>
          <a:p>
            <a:pPr/>
            <a:r>
              <a:t>Simple Example</a:t>
            </a:r>
          </a:p>
        </p:txBody>
      </p:sp>
      <p:sp>
        <p:nvSpPr>
          <p:cNvPr id="252" name="Again, this is a negative slope, we continue increase w."/>
          <p:cNvSpPr txBox="1"/>
          <p:nvPr/>
        </p:nvSpPr>
        <p:spPr>
          <a:xfrm>
            <a:off x="541254" y="2538963"/>
            <a:ext cx="12302841" cy="572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Again, this is a negative slope, we continue increase w.</a:t>
            </a:r>
          </a:p>
        </p:txBody>
      </p:sp>
      <p:sp>
        <p:nvSpPr>
          <p:cNvPr id="253" name="Each time, we adjust the weight the same size step by step. In this way, if we're lucky, we're probably arrived at the bottom."/>
          <p:cNvSpPr txBox="1"/>
          <p:nvPr/>
        </p:nvSpPr>
        <p:spPr>
          <a:xfrm>
            <a:off x="716494" y="8477165"/>
            <a:ext cx="11952361" cy="955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lvl1pPr>
          </a:lstStyle>
          <a:p>
            <a:pPr/>
            <a:r>
              <a:t>Each time, we adjust the weight the same size step by step. In this way, if we're lucky, we're probably arrived at the bottom.</a:t>
            </a:r>
          </a:p>
        </p:txBody>
      </p:sp>
      <p:pic>
        <p:nvPicPr>
          <p:cNvPr id="254" name="Image" descr="Image"/>
          <p:cNvPicPr>
            <a:picLocks noChangeAspect="1"/>
          </p:cNvPicPr>
          <p:nvPr/>
        </p:nvPicPr>
        <p:blipFill>
          <a:blip r:embed="rId2">
            <a:extLst/>
          </a:blip>
          <a:stretch>
            <a:fillRect/>
          </a:stretch>
        </p:blipFill>
        <p:spPr>
          <a:xfrm>
            <a:off x="2765921" y="3692494"/>
            <a:ext cx="7241388" cy="4742322"/>
          </a:xfrm>
          <a:prstGeom prst="rect">
            <a:avLst/>
          </a:prstGeom>
          <a:ln w="12700">
            <a:miter lim="400000"/>
          </a:ln>
        </p:spPr>
      </p:pic>
      <p:pic>
        <p:nvPicPr>
          <p:cNvPr id="255" name="Image" descr="Image"/>
          <p:cNvPicPr>
            <a:picLocks noChangeAspect="1"/>
          </p:cNvPicPr>
          <p:nvPr/>
        </p:nvPicPr>
        <p:blipFill>
          <a:blip r:embed="rId3">
            <a:extLst/>
          </a:blip>
          <a:stretch>
            <a:fillRect/>
          </a:stretch>
        </p:blipFill>
        <p:spPr>
          <a:xfrm>
            <a:off x="2765921" y="3552771"/>
            <a:ext cx="7241388" cy="502176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imple Example"/>
          <p:cNvSpPr txBox="1"/>
          <p:nvPr>
            <p:ph type="title"/>
          </p:nvPr>
        </p:nvSpPr>
        <p:spPr>
          <a:prstGeom prst="rect">
            <a:avLst/>
          </a:prstGeom>
        </p:spPr>
        <p:txBody>
          <a:bodyPr/>
          <a:lstStyle/>
          <a:p>
            <a:pPr/>
            <a:r>
              <a:t>Simple Example</a:t>
            </a:r>
          </a:p>
        </p:txBody>
      </p:sp>
      <p:sp>
        <p:nvSpPr>
          <p:cNvPr id="258" name="Each time, we adjust the weight the same size step by step. In this way, if we're lucky, we're probably arrived at the bottom."/>
          <p:cNvSpPr txBox="1"/>
          <p:nvPr/>
        </p:nvSpPr>
        <p:spPr>
          <a:xfrm>
            <a:off x="541254" y="2297663"/>
            <a:ext cx="12302841"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Each time, we adjust the weight the same size step by step. In this way, if we're lucky, we're probably arrived at the bottom.</a:t>
            </a:r>
          </a:p>
        </p:txBody>
      </p:sp>
      <p:pic>
        <p:nvPicPr>
          <p:cNvPr id="259" name="Image" descr="Image"/>
          <p:cNvPicPr>
            <a:picLocks noChangeAspect="1"/>
          </p:cNvPicPr>
          <p:nvPr/>
        </p:nvPicPr>
        <p:blipFill>
          <a:blip r:embed="rId2">
            <a:extLst/>
          </a:blip>
          <a:stretch>
            <a:fillRect/>
          </a:stretch>
        </p:blipFill>
        <p:spPr>
          <a:xfrm>
            <a:off x="2332811" y="4034489"/>
            <a:ext cx="8339178" cy="541374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Avoid Overshooting"/>
          <p:cNvSpPr txBox="1"/>
          <p:nvPr>
            <p:ph type="title"/>
          </p:nvPr>
        </p:nvSpPr>
        <p:spPr>
          <a:prstGeom prst="rect">
            <a:avLst/>
          </a:prstGeom>
        </p:spPr>
        <p:txBody>
          <a:bodyPr/>
          <a:lstStyle/>
          <a:p>
            <a:pPr/>
            <a:r>
              <a:t>Avoid Overshooting</a:t>
            </a:r>
          </a:p>
        </p:txBody>
      </p:sp>
      <p:sp>
        <p:nvSpPr>
          <p:cNvPr id="262" name="However, we are likely to overshooting the minimum and forever bouncing around it."/>
          <p:cNvSpPr txBox="1"/>
          <p:nvPr/>
        </p:nvSpPr>
        <p:spPr>
          <a:xfrm>
            <a:off x="541254" y="2297663"/>
            <a:ext cx="12302841"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However, we are likely to overshooting the minimum and forever bouncing around it.</a:t>
            </a:r>
          </a:p>
        </p:txBody>
      </p:sp>
      <p:pic>
        <p:nvPicPr>
          <p:cNvPr id="263" name="Image" descr="Image"/>
          <p:cNvPicPr>
            <a:picLocks noChangeAspect="1"/>
          </p:cNvPicPr>
          <p:nvPr/>
        </p:nvPicPr>
        <p:blipFill>
          <a:blip r:embed="rId2">
            <a:extLst/>
          </a:blip>
          <a:stretch>
            <a:fillRect/>
          </a:stretch>
        </p:blipFill>
        <p:spPr>
          <a:xfrm>
            <a:off x="2227669" y="3746967"/>
            <a:ext cx="7938390" cy="5080153"/>
          </a:xfrm>
          <a:prstGeom prst="rect">
            <a:avLst/>
          </a:prstGeom>
          <a:ln w="12700">
            <a:miter lim="400000"/>
          </a:ln>
        </p:spPr>
      </p:pic>
      <p:sp>
        <p:nvSpPr>
          <p:cNvPr id="264" name="To avoid overshooting, what should we do?"/>
          <p:cNvSpPr txBox="1"/>
          <p:nvPr/>
        </p:nvSpPr>
        <p:spPr>
          <a:xfrm>
            <a:off x="716494" y="8693065"/>
            <a:ext cx="11952361"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lvl1pPr>
          </a:lstStyle>
          <a:p>
            <a:pPr/>
            <a:r>
              <a:t>To avoid overshooting, what should we do?</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Avoid Overshooting"/>
          <p:cNvSpPr txBox="1"/>
          <p:nvPr>
            <p:ph type="title"/>
          </p:nvPr>
        </p:nvSpPr>
        <p:spPr>
          <a:prstGeom prst="rect">
            <a:avLst/>
          </a:prstGeom>
        </p:spPr>
        <p:txBody>
          <a:bodyPr/>
          <a:lstStyle/>
          <a:p>
            <a:pPr/>
            <a:r>
              <a:t>Avoid Overshooting</a:t>
            </a:r>
          </a:p>
        </p:txBody>
      </p:sp>
      <p:sp>
        <p:nvSpPr>
          <p:cNvPr id="267" name="Well, as you can see, in order not to overshooting through the minimum, we have to take smaller and smaller step towards the end."/>
          <p:cNvSpPr txBox="1"/>
          <p:nvPr/>
        </p:nvSpPr>
        <p:spPr>
          <a:xfrm>
            <a:off x="541254" y="2056363"/>
            <a:ext cx="12302841" cy="1538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Well, as you can see, in order not to overshooting through the minimum, we have to take smaller and smaller step towards the end.</a:t>
            </a:r>
          </a:p>
        </p:txBody>
      </p:sp>
      <p:pic>
        <p:nvPicPr>
          <p:cNvPr id="268" name="Image" descr="Image"/>
          <p:cNvPicPr>
            <a:picLocks noChangeAspect="1"/>
          </p:cNvPicPr>
          <p:nvPr/>
        </p:nvPicPr>
        <p:blipFill>
          <a:blip r:embed="rId3">
            <a:extLst/>
          </a:blip>
          <a:stretch>
            <a:fillRect/>
          </a:stretch>
        </p:blipFill>
        <p:spPr>
          <a:xfrm>
            <a:off x="1616953" y="3731338"/>
            <a:ext cx="9269411" cy="591368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Update Weight"/>
          <p:cNvSpPr txBox="1"/>
          <p:nvPr>
            <p:ph type="title"/>
          </p:nvPr>
        </p:nvSpPr>
        <p:spPr>
          <a:prstGeom prst="rect">
            <a:avLst/>
          </a:prstGeom>
        </p:spPr>
        <p:txBody>
          <a:bodyPr/>
          <a:lstStyle/>
          <a:p>
            <a:pPr/>
            <a:r>
              <a:t>Update Weight</a:t>
            </a:r>
          </a:p>
        </p:txBody>
      </p:sp>
      <p:sp>
        <p:nvSpPr>
          <p:cNvPr id="273" name="On the whole, we randomly choose a weight and then changed it in a direction opposite to the gradient.…"/>
          <p:cNvSpPr txBox="1"/>
          <p:nvPr/>
        </p:nvSpPr>
        <p:spPr>
          <a:xfrm>
            <a:off x="736399" y="6443667"/>
            <a:ext cx="11826895" cy="2554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4200"/>
              </a:spcBef>
              <a:defRPr b="0" sz="3200"/>
            </a:pPr>
            <a:r>
              <a:t>On the whole, we randomly choose a weight and then changed it in a direction opposite to the gradient. </a:t>
            </a:r>
          </a:p>
          <a:p>
            <a:pPr algn="l">
              <a:spcBef>
                <a:spcPts val="4200"/>
              </a:spcBef>
              <a:defRPr b="0" sz="3200"/>
            </a:pPr>
            <a:r>
              <a:t>Besides, as we get close to the local bottom, we change the step size according to how steep the slope is.</a:t>
            </a:r>
          </a:p>
        </p:txBody>
      </p:sp>
      <p:pic>
        <p:nvPicPr>
          <p:cNvPr id="274" name="Image" descr="Image"/>
          <p:cNvPicPr>
            <a:picLocks noChangeAspect="1"/>
          </p:cNvPicPr>
          <p:nvPr/>
        </p:nvPicPr>
        <p:blipFill>
          <a:blip r:embed="rId3">
            <a:extLst/>
          </a:blip>
          <a:stretch>
            <a:fillRect/>
          </a:stretch>
        </p:blipFill>
        <p:spPr>
          <a:xfrm>
            <a:off x="1287899" y="3697925"/>
            <a:ext cx="10155479" cy="1460817"/>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Challenges: Local Minima"/>
          <p:cNvSpPr txBox="1"/>
          <p:nvPr>
            <p:ph type="title"/>
          </p:nvPr>
        </p:nvSpPr>
        <p:spPr>
          <a:prstGeom prst="rect">
            <a:avLst/>
          </a:prstGeom>
        </p:spPr>
        <p:txBody>
          <a:bodyPr/>
          <a:lstStyle>
            <a:lvl1pPr defTabSz="531622">
              <a:defRPr sz="7280"/>
            </a:lvl1pPr>
          </a:lstStyle>
          <a:p>
            <a:pPr/>
            <a:r>
              <a:t>Challenges: Local Minima</a:t>
            </a:r>
          </a:p>
        </p:txBody>
      </p:sp>
      <p:sp>
        <p:nvSpPr>
          <p:cNvPr id="279" name="For a two layers neural network with two parameters. The loss function may looks like:"/>
          <p:cNvSpPr txBox="1"/>
          <p:nvPr/>
        </p:nvSpPr>
        <p:spPr>
          <a:xfrm>
            <a:off x="541254" y="2297663"/>
            <a:ext cx="12302841"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For a two layers neural network with two parameters. The loss function may looks like:</a:t>
            </a:r>
          </a:p>
        </p:txBody>
      </p:sp>
      <p:pic>
        <p:nvPicPr>
          <p:cNvPr id="280" name="Image" descr="Image"/>
          <p:cNvPicPr>
            <a:picLocks noChangeAspect="1"/>
          </p:cNvPicPr>
          <p:nvPr/>
        </p:nvPicPr>
        <p:blipFill>
          <a:blip r:embed="rId3">
            <a:extLst/>
          </a:blip>
          <a:stretch>
            <a:fillRect/>
          </a:stretch>
        </p:blipFill>
        <p:spPr>
          <a:xfrm>
            <a:off x="2690736" y="3757166"/>
            <a:ext cx="6524282" cy="551445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Challenges: Local Minima"/>
          <p:cNvSpPr txBox="1"/>
          <p:nvPr>
            <p:ph type="title"/>
          </p:nvPr>
        </p:nvSpPr>
        <p:spPr>
          <a:prstGeom prst="rect">
            <a:avLst/>
          </a:prstGeom>
        </p:spPr>
        <p:txBody>
          <a:bodyPr/>
          <a:lstStyle>
            <a:lvl1pPr defTabSz="531622">
              <a:defRPr sz="7280"/>
            </a:lvl1pPr>
          </a:lstStyle>
          <a:p>
            <a:pPr/>
            <a:r>
              <a:t>Challenges: Local Minima</a:t>
            </a:r>
          </a:p>
        </p:txBody>
      </p:sp>
      <p:sp>
        <p:nvSpPr>
          <p:cNvPr id="285" name="If we are lucky we may reach the global minimum from a random initial point."/>
          <p:cNvSpPr txBox="1"/>
          <p:nvPr/>
        </p:nvSpPr>
        <p:spPr>
          <a:xfrm>
            <a:off x="541254" y="2297663"/>
            <a:ext cx="12302841"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If we are lucky we may reach the global minimum from a random initial point.</a:t>
            </a:r>
          </a:p>
        </p:txBody>
      </p:sp>
      <p:pic>
        <p:nvPicPr>
          <p:cNvPr id="286" name="gl.gif" descr="gl.gif"/>
          <p:cNvPicPr>
            <a:picLocks noChangeAspect="0"/>
          </p:cNvPicPr>
          <p:nvPr/>
        </p:nvPicPr>
        <p:blipFill>
          <a:blip r:embed="rId3">
            <a:extLst/>
          </a:blip>
          <a:stretch>
            <a:fillRect/>
          </a:stretch>
        </p:blipFill>
        <p:spPr>
          <a:xfrm>
            <a:off x="2946400" y="3701746"/>
            <a:ext cx="7112000" cy="5334001"/>
          </a:xfrm>
          <a:prstGeom prst="rect">
            <a:avLst/>
          </a:prstGeom>
          <a:ln w="12700">
            <a:miter lim="400000"/>
          </a:ln>
        </p:spPr>
      </p:pic>
      <p:sp>
        <p:nvSpPr>
          <p:cNvPr id="287" name="Click to play."/>
          <p:cNvSpPr txBox="1"/>
          <p:nvPr/>
        </p:nvSpPr>
        <p:spPr>
          <a:xfrm>
            <a:off x="5145458" y="9135661"/>
            <a:ext cx="2713884" cy="572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solidFill>
                  <a:srgbClr val="929292"/>
                </a:solidFill>
              </a:defRPr>
            </a:lvl1pPr>
          </a:lstStyle>
          <a:p>
            <a:pPr/>
            <a:r>
              <a:t>Click to play.</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Challenges: Local Minima"/>
          <p:cNvSpPr txBox="1"/>
          <p:nvPr>
            <p:ph type="title"/>
          </p:nvPr>
        </p:nvSpPr>
        <p:spPr>
          <a:prstGeom prst="rect">
            <a:avLst/>
          </a:prstGeom>
        </p:spPr>
        <p:txBody>
          <a:bodyPr/>
          <a:lstStyle>
            <a:lvl1pPr defTabSz="531622">
              <a:defRPr sz="7280"/>
            </a:lvl1pPr>
          </a:lstStyle>
          <a:p>
            <a:pPr/>
            <a:r>
              <a:t>Challenges: Local Minima</a:t>
            </a:r>
          </a:p>
        </p:txBody>
      </p:sp>
      <p:sp>
        <p:nvSpPr>
          <p:cNvPr id="292" name="However, we may come across to a local minimum."/>
          <p:cNvSpPr txBox="1"/>
          <p:nvPr/>
        </p:nvSpPr>
        <p:spPr>
          <a:xfrm>
            <a:off x="541254" y="2538963"/>
            <a:ext cx="12302841" cy="572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However, we may come across to a local minimum.</a:t>
            </a:r>
          </a:p>
        </p:txBody>
      </p:sp>
      <p:pic>
        <p:nvPicPr>
          <p:cNvPr id="293" name="ll.gif" descr="ll.gif"/>
          <p:cNvPicPr>
            <a:picLocks noChangeAspect="0"/>
          </p:cNvPicPr>
          <p:nvPr/>
        </p:nvPicPr>
        <p:blipFill>
          <a:blip r:embed="rId3">
            <a:extLst/>
          </a:blip>
          <a:stretch>
            <a:fillRect/>
          </a:stretch>
        </p:blipFill>
        <p:spPr>
          <a:xfrm>
            <a:off x="3363362" y="3903343"/>
            <a:ext cx="6477001" cy="5080001"/>
          </a:xfrm>
          <a:prstGeom prst="rect">
            <a:avLst/>
          </a:prstGeom>
          <a:ln w="12700">
            <a:miter lim="400000"/>
          </a:ln>
        </p:spPr>
      </p:pic>
      <p:sp>
        <p:nvSpPr>
          <p:cNvPr id="294" name="Click to play."/>
          <p:cNvSpPr txBox="1"/>
          <p:nvPr/>
        </p:nvSpPr>
        <p:spPr>
          <a:xfrm>
            <a:off x="5145458" y="9135661"/>
            <a:ext cx="2713884" cy="572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solidFill>
                  <a:srgbClr val="929292"/>
                </a:solidFill>
              </a:defRPr>
            </a:lvl1pPr>
          </a:lstStyle>
          <a:p>
            <a:pPr/>
            <a:r>
              <a:t>Click to play.</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Challenges: Local Minima"/>
          <p:cNvSpPr txBox="1"/>
          <p:nvPr>
            <p:ph type="title"/>
          </p:nvPr>
        </p:nvSpPr>
        <p:spPr>
          <a:prstGeom prst="rect">
            <a:avLst/>
          </a:prstGeom>
        </p:spPr>
        <p:txBody>
          <a:bodyPr/>
          <a:lstStyle>
            <a:lvl1pPr defTabSz="531622">
              <a:defRPr sz="7280"/>
            </a:lvl1pPr>
          </a:lstStyle>
          <a:p>
            <a:pPr/>
            <a:r>
              <a:t>Challenges: Local Minima</a:t>
            </a:r>
          </a:p>
        </p:txBody>
      </p:sp>
      <p:sp>
        <p:nvSpPr>
          <p:cNvPr id="299" name="One way to solve this problem is run the algorithms multiple times with different initial weights and then choose the the best minimum."/>
          <p:cNvSpPr txBox="1"/>
          <p:nvPr/>
        </p:nvSpPr>
        <p:spPr>
          <a:xfrm>
            <a:off x="541254" y="2530639"/>
            <a:ext cx="12302841" cy="1538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One way to solve this problem is run the algorithms multiple times with different initial weights and then choose the the best minimum.</a:t>
            </a:r>
          </a:p>
        </p:txBody>
      </p:sp>
      <p:pic>
        <p:nvPicPr>
          <p:cNvPr id="300" name="屏幕快照 2019-08-14 04.05.25.png" descr="屏幕快照 2019-08-14 04.05.25.png"/>
          <p:cNvPicPr>
            <a:picLocks noChangeAspect="1"/>
          </p:cNvPicPr>
          <p:nvPr/>
        </p:nvPicPr>
        <p:blipFill>
          <a:blip r:embed="rId3">
            <a:extLst/>
          </a:blip>
          <a:stretch>
            <a:fillRect/>
          </a:stretch>
        </p:blipFill>
        <p:spPr>
          <a:xfrm>
            <a:off x="904732" y="4924174"/>
            <a:ext cx="5615903" cy="3052645"/>
          </a:xfrm>
          <a:prstGeom prst="rect">
            <a:avLst/>
          </a:prstGeom>
          <a:ln w="12700">
            <a:miter lim="400000"/>
          </a:ln>
        </p:spPr>
      </p:pic>
      <p:pic>
        <p:nvPicPr>
          <p:cNvPr id="301" name="屏幕快照 2019-08-14 04.05.35.png" descr="屏幕快照 2019-08-14 04.05.35.png"/>
          <p:cNvPicPr>
            <a:picLocks noChangeAspect="1"/>
          </p:cNvPicPr>
          <p:nvPr/>
        </p:nvPicPr>
        <p:blipFill>
          <a:blip r:embed="rId4">
            <a:extLst/>
          </a:blip>
          <a:stretch>
            <a:fillRect/>
          </a:stretch>
        </p:blipFill>
        <p:spPr>
          <a:xfrm>
            <a:off x="6433374" y="4924174"/>
            <a:ext cx="5783088" cy="305264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36" name="Learning: Finding the right weights and  biases"/>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Learning: Finding the right weights and  biases</a:t>
            </a:r>
          </a:p>
        </p:txBody>
      </p:sp>
      <p:pic>
        <p:nvPicPr>
          <p:cNvPr id="137" name="屏幕快照 2019-08-13 01.30.54.png" descr="屏幕快照 2019-08-13 01.30.54.png"/>
          <p:cNvPicPr>
            <a:picLocks noChangeAspect="1"/>
          </p:cNvPicPr>
          <p:nvPr/>
        </p:nvPicPr>
        <p:blipFill>
          <a:blip r:embed="rId3">
            <a:extLst/>
          </a:blip>
          <a:stretch>
            <a:fillRect/>
          </a:stretch>
        </p:blipFill>
        <p:spPr>
          <a:xfrm>
            <a:off x="1336912" y="2904578"/>
            <a:ext cx="9958509" cy="582411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Loss function"/>
          <p:cNvSpPr txBox="1"/>
          <p:nvPr>
            <p:ph type="title"/>
          </p:nvPr>
        </p:nvSpPr>
        <p:spPr>
          <a:prstGeom prst="rect">
            <a:avLst/>
          </a:prstGeom>
        </p:spPr>
        <p:txBody>
          <a:bodyPr/>
          <a:lstStyle/>
          <a:p>
            <a:pPr/>
            <a:r>
              <a:t>Loss function</a:t>
            </a:r>
          </a:p>
        </p:txBody>
      </p:sp>
      <p:sp>
        <p:nvSpPr>
          <p:cNvPr id="142" name="How different between the target value and predict output value? We use a loss function to measure it."/>
          <p:cNvSpPr txBox="1"/>
          <p:nvPr>
            <p:ph type="body" sz="half" idx="1"/>
          </p:nvPr>
        </p:nvSpPr>
        <p:spPr>
          <a:xfrm>
            <a:off x="591098" y="2168792"/>
            <a:ext cx="11822604" cy="2159001"/>
          </a:xfrm>
          <a:prstGeom prst="rect">
            <a:avLst/>
          </a:prstGeom>
        </p:spPr>
        <p:txBody>
          <a:bodyPr/>
          <a:lstStyle/>
          <a:p>
            <a:pPr marL="0" indent="0">
              <a:buSzTx/>
              <a:buNone/>
            </a:pPr>
            <a:r>
              <a:t>How </a:t>
            </a:r>
            <a:r>
              <a:rPr b="1"/>
              <a:t>different </a:t>
            </a:r>
            <a:r>
              <a:t>between the </a:t>
            </a:r>
            <a:r>
              <a:rPr b="1"/>
              <a:t>target </a:t>
            </a:r>
            <a:r>
              <a:t>value and predict </a:t>
            </a:r>
            <a:r>
              <a:rPr b="1"/>
              <a:t>output</a:t>
            </a:r>
            <a:r>
              <a:t> value? We use a loss function to measure it.</a:t>
            </a:r>
          </a:p>
        </p:txBody>
      </p:sp>
      <p:grpSp>
        <p:nvGrpSpPr>
          <p:cNvPr id="152" name="Group"/>
          <p:cNvGrpSpPr/>
          <p:nvPr/>
        </p:nvGrpSpPr>
        <p:grpSpPr>
          <a:xfrm>
            <a:off x="783240" y="6285682"/>
            <a:ext cx="5286898" cy="1795130"/>
            <a:chOff x="0" y="0"/>
            <a:chExt cx="5286896" cy="1795129"/>
          </a:xfrm>
        </p:grpSpPr>
        <p:sp>
          <p:nvSpPr>
            <p:cNvPr id="143" name="x"/>
            <p:cNvSpPr/>
            <p:nvPr/>
          </p:nvSpPr>
          <p:spPr>
            <a:xfrm>
              <a:off x="0" y="140933"/>
              <a:ext cx="977950" cy="977951"/>
            </a:xfrm>
            <a:prstGeom prst="ellipse">
              <a:avLst/>
            </a:prstGeom>
            <a:solidFill>
              <a:schemeClr val="accent1">
                <a:lumOff val="16847"/>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Chalkboard SE Regular"/>
                  <a:ea typeface="Chalkboard SE Regular"/>
                  <a:cs typeface="Chalkboard SE Regular"/>
                  <a:sym typeface="Chalkboard SE Regular"/>
                </a:defRPr>
              </a:lvl1pPr>
            </a:lstStyle>
            <a:p>
              <a:pPr/>
              <a:r>
                <a:t>x</a:t>
              </a:r>
            </a:p>
          </p:txBody>
        </p:sp>
        <p:pic>
          <p:nvPicPr>
            <p:cNvPr id="144" name="Line Line" descr="Line Line"/>
            <p:cNvPicPr>
              <a:picLocks noChangeAspect="0"/>
            </p:cNvPicPr>
            <p:nvPr/>
          </p:nvPicPr>
          <p:blipFill>
            <a:blip r:embed="rId3">
              <a:extLst/>
            </a:blip>
            <a:stretch>
              <a:fillRect/>
            </a:stretch>
          </p:blipFill>
          <p:spPr>
            <a:xfrm>
              <a:off x="1162649" y="523344"/>
              <a:ext cx="1592984" cy="246564"/>
            </a:xfrm>
            <a:prstGeom prst="rect">
              <a:avLst/>
            </a:prstGeom>
            <a:effectLst/>
          </p:spPr>
        </p:pic>
        <p:sp>
          <p:nvSpPr>
            <p:cNvPr id="146" name="y"/>
            <p:cNvSpPr/>
            <p:nvPr/>
          </p:nvSpPr>
          <p:spPr>
            <a:xfrm>
              <a:off x="2912399" y="140933"/>
              <a:ext cx="977950" cy="977951"/>
            </a:xfrm>
            <a:prstGeom prst="ellipse">
              <a:avLst/>
            </a:prstGeom>
            <a:solidFill>
              <a:schemeClr val="accent6"/>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Chalkboard SE Regular"/>
                  <a:ea typeface="Chalkboard SE Regular"/>
                  <a:cs typeface="Chalkboard SE Regular"/>
                  <a:sym typeface="Chalkboard SE Regular"/>
                </a:defRPr>
              </a:lvl1pPr>
            </a:lstStyle>
            <a:p>
              <a:pPr/>
              <a:r>
                <a:t>y</a:t>
              </a:r>
            </a:p>
          </p:txBody>
        </p:sp>
        <p:sp>
          <p:nvSpPr>
            <p:cNvPr id="147" name="t"/>
            <p:cNvSpPr/>
            <p:nvPr/>
          </p:nvSpPr>
          <p:spPr>
            <a:xfrm>
              <a:off x="4308947" y="140933"/>
              <a:ext cx="977950" cy="977951"/>
            </a:xfrm>
            <a:prstGeom prst="ellipse">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Chalkboard SE Regular"/>
                  <a:ea typeface="Chalkboard SE Regular"/>
                  <a:cs typeface="Chalkboard SE Regular"/>
                  <a:sym typeface="Chalkboard SE Regular"/>
                </a:defRPr>
              </a:lvl1pPr>
            </a:lstStyle>
            <a:p>
              <a:pPr/>
              <a:r>
                <a:t>t</a:t>
              </a:r>
            </a:p>
          </p:txBody>
        </p:sp>
        <p:sp>
          <p:nvSpPr>
            <p:cNvPr id="148" name="w"/>
            <p:cNvSpPr txBox="1"/>
            <p:nvPr/>
          </p:nvSpPr>
          <p:spPr>
            <a:xfrm>
              <a:off x="1787378" y="0"/>
              <a:ext cx="315593" cy="4915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60000"/>
                </a:lnSpc>
                <a:defRPr b="0" sz="2200">
                  <a:latin typeface="Chalkboard SE Regular"/>
                  <a:ea typeface="Chalkboard SE Regular"/>
                  <a:cs typeface="Chalkboard SE Regular"/>
                  <a:sym typeface="Chalkboard SE Regular"/>
                </a:defRPr>
              </a:lvl1pPr>
            </a:lstStyle>
            <a:p>
              <a:pPr/>
              <a:r>
                <a:t>w</a:t>
              </a:r>
            </a:p>
          </p:txBody>
        </p:sp>
        <p:sp>
          <p:nvSpPr>
            <p:cNvPr id="149" name="input"/>
            <p:cNvSpPr txBox="1"/>
            <p:nvPr/>
          </p:nvSpPr>
          <p:spPr>
            <a:xfrm>
              <a:off x="122632" y="1303534"/>
              <a:ext cx="732686" cy="4915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60000"/>
                </a:lnSpc>
                <a:defRPr b="0" sz="2200">
                  <a:latin typeface="Chalkboard SE Regular"/>
                  <a:ea typeface="Chalkboard SE Regular"/>
                  <a:cs typeface="Chalkboard SE Regular"/>
                  <a:sym typeface="Chalkboard SE Regular"/>
                </a:defRPr>
              </a:lvl1pPr>
            </a:lstStyle>
            <a:p>
              <a:pPr/>
              <a:r>
                <a:t>input</a:t>
              </a:r>
            </a:p>
          </p:txBody>
        </p:sp>
        <p:sp>
          <p:nvSpPr>
            <p:cNvPr id="150" name="output"/>
            <p:cNvSpPr txBox="1"/>
            <p:nvPr/>
          </p:nvSpPr>
          <p:spPr>
            <a:xfrm>
              <a:off x="2939634" y="1303534"/>
              <a:ext cx="923480" cy="4915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60000"/>
                </a:lnSpc>
                <a:defRPr b="0" sz="2200">
                  <a:latin typeface="Chalkboard SE Regular"/>
                  <a:ea typeface="Chalkboard SE Regular"/>
                  <a:cs typeface="Chalkboard SE Regular"/>
                  <a:sym typeface="Chalkboard SE Regular"/>
                </a:defRPr>
              </a:lvl1pPr>
            </a:lstStyle>
            <a:p>
              <a:pPr/>
              <a:r>
                <a:t>output</a:t>
              </a:r>
            </a:p>
          </p:txBody>
        </p:sp>
        <p:sp>
          <p:nvSpPr>
            <p:cNvPr id="151" name="target"/>
            <p:cNvSpPr txBox="1"/>
            <p:nvPr/>
          </p:nvSpPr>
          <p:spPr>
            <a:xfrm>
              <a:off x="4348994" y="1303534"/>
              <a:ext cx="897856" cy="4915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60000"/>
                </a:lnSpc>
                <a:defRPr b="0" sz="2200">
                  <a:latin typeface="Chalkboard SE Regular"/>
                  <a:ea typeface="Chalkboard SE Regular"/>
                  <a:cs typeface="Chalkboard SE Regular"/>
                  <a:sym typeface="Chalkboard SE Regular"/>
                </a:defRPr>
              </a:lvl1pPr>
            </a:lstStyle>
            <a:p>
              <a:pPr/>
              <a:r>
                <a:t>target</a:t>
              </a:r>
            </a:p>
          </p:txBody>
        </p:sp>
      </p:grpSp>
      <p:pic>
        <p:nvPicPr>
          <p:cNvPr id="153" name="Image" descr="Image"/>
          <p:cNvPicPr>
            <a:picLocks noChangeAspect="1"/>
          </p:cNvPicPr>
          <p:nvPr/>
        </p:nvPicPr>
        <p:blipFill>
          <a:blip r:embed="rId4">
            <a:extLst/>
          </a:blip>
          <a:stretch>
            <a:fillRect/>
          </a:stretch>
        </p:blipFill>
        <p:spPr>
          <a:xfrm>
            <a:off x="8331854" y="5398699"/>
            <a:ext cx="2825492" cy="3316882"/>
          </a:xfrm>
          <a:prstGeom prst="rect">
            <a:avLst/>
          </a:prstGeom>
          <a:ln w="12700">
            <a:miter lim="400000"/>
          </a:ln>
        </p:spPr>
      </p:pic>
      <p:sp>
        <p:nvSpPr>
          <p:cNvPr id="154" name="A simple neural network example:"/>
          <p:cNvSpPr txBox="1"/>
          <p:nvPr/>
        </p:nvSpPr>
        <p:spPr>
          <a:xfrm>
            <a:off x="585976" y="4590389"/>
            <a:ext cx="6248909"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A simple neural network example: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Loss (or cost) function"/>
          <p:cNvSpPr txBox="1"/>
          <p:nvPr>
            <p:ph type="title"/>
          </p:nvPr>
        </p:nvSpPr>
        <p:spPr>
          <a:prstGeom prst="rect">
            <a:avLst/>
          </a:prstGeom>
        </p:spPr>
        <p:txBody>
          <a:bodyPr/>
          <a:lstStyle/>
          <a:p>
            <a:pPr/>
            <a:r>
              <a:t>Loss (or cost) function</a:t>
            </a:r>
          </a:p>
        </p:txBody>
      </p:sp>
      <p:sp>
        <p:nvSpPr>
          <p:cNvPr id="159" name="1. First, we randomly set the value of w to 0.8.…"/>
          <p:cNvSpPr txBox="1"/>
          <p:nvPr/>
        </p:nvSpPr>
        <p:spPr>
          <a:xfrm>
            <a:off x="588856" y="2372585"/>
            <a:ext cx="7787570" cy="6735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200"/>
              </a:spcBef>
              <a:defRPr b="0" sz="2800"/>
            </a:pPr>
            <a:r>
              <a:t>1. First, we randomly set the value of w to 0.8.</a:t>
            </a:r>
          </a:p>
          <a:p>
            <a:pPr algn="l">
              <a:spcBef>
                <a:spcPts val="3200"/>
              </a:spcBef>
              <a:defRPr b="0" sz="2800"/>
            </a:pPr>
          </a:p>
          <a:p>
            <a:pPr algn="l">
              <a:spcBef>
                <a:spcPts val="3200"/>
              </a:spcBef>
              <a:defRPr b="0" sz="2800"/>
            </a:pPr>
            <a:r>
              <a:t>2. Get the predict output.</a:t>
            </a:r>
          </a:p>
          <a:p>
            <a:pPr algn="l">
              <a:spcBef>
                <a:spcPts val="3200"/>
              </a:spcBef>
              <a:defRPr b="0" sz="2800"/>
            </a:pPr>
            <a:r>
              <a:t>3. Calculate the difference between the actual value y and the target value t</a:t>
            </a:r>
          </a:p>
          <a:p>
            <a:pPr algn="l">
              <a:spcBef>
                <a:spcPts val="3200"/>
              </a:spcBef>
              <a:defRPr b="0" sz="2800"/>
            </a:pPr>
          </a:p>
          <a:p>
            <a:pPr algn="l">
              <a:spcBef>
                <a:spcPts val="3200"/>
              </a:spcBef>
              <a:defRPr b="0" sz="2800"/>
            </a:pPr>
          </a:p>
        </p:txBody>
      </p:sp>
      <p:pic>
        <p:nvPicPr>
          <p:cNvPr id="160" name="Image" descr="Image"/>
          <p:cNvPicPr>
            <a:picLocks noChangeAspect="1"/>
          </p:cNvPicPr>
          <p:nvPr/>
        </p:nvPicPr>
        <p:blipFill>
          <a:blip r:embed="rId2">
            <a:extLst/>
          </a:blip>
          <a:stretch>
            <a:fillRect/>
          </a:stretch>
        </p:blipFill>
        <p:spPr>
          <a:xfrm>
            <a:off x="588856" y="2372585"/>
            <a:ext cx="5829092" cy="1278589"/>
          </a:xfrm>
          <a:prstGeom prst="rect">
            <a:avLst/>
          </a:prstGeom>
          <a:ln w="12700">
            <a:miter lim="400000"/>
          </a:ln>
        </p:spPr>
      </p:pic>
      <p:sp>
        <p:nvSpPr>
          <p:cNvPr id="161" name="raw error = actual value - target value"/>
          <p:cNvSpPr txBox="1"/>
          <p:nvPr/>
        </p:nvSpPr>
        <p:spPr>
          <a:xfrm>
            <a:off x="588856" y="2372585"/>
            <a:ext cx="6033619"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spcBef>
                <a:spcPts val="3200"/>
              </a:spcBef>
              <a:defRPr b="0" sz="2800"/>
            </a:lvl1pPr>
          </a:lstStyle>
          <a:p>
            <a:pPr/>
            <a:r>
              <a:t>raw error = actual value - target value</a:t>
            </a:r>
          </a:p>
        </p:txBody>
      </p:sp>
      <p:pic>
        <p:nvPicPr>
          <p:cNvPr id="162" name="Image" descr="Image"/>
          <p:cNvPicPr>
            <a:picLocks noChangeAspect="1"/>
          </p:cNvPicPr>
          <p:nvPr/>
        </p:nvPicPr>
        <p:blipFill>
          <a:blip r:embed="rId3">
            <a:extLst/>
          </a:blip>
          <a:stretch>
            <a:fillRect/>
          </a:stretch>
        </p:blipFill>
        <p:spPr>
          <a:xfrm>
            <a:off x="588856" y="2372585"/>
            <a:ext cx="5917223" cy="825660"/>
          </a:xfrm>
          <a:prstGeom prst="rect">
            <a:avLst/>
          </a:prstGeom>
          <a:ln w="12700">
            <a:miter lim="400000"/>
          </a:ln>
        </p:spPr>
      </p:pic>
      <p:pic>
        <p:nvPicPr>
          <p:cNvPr id="163" name="0-1.png" descr="0-1.png"/>
          <p:cNvPicPr>
            <a:picLocks noChangeAspect="1"/>
          </p:cNvPicPr>
          <p:nvPr/>
        </p:nvPicPr>
        <p:blipFill>
          <a:blip r:embed="rId4">
            <a:extLst/>
          </a:blip>
          <a:srcRect l="0" t="0" r="0" b="29284"/>
          <a:stretch>
            <a:fillRect/>
          </a:stretch>
        </p:blipFill>
        <p:spPr>
          <a:xfrm>
            <a:off x="8547406" y="4184718"/>
            <a:ext cx="3879224" cy="311149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he Problem with raw error"/>
          <p:cNvSpPr txBox="1"/>
          <p:nvPr>
            <p:ph type="title"/>
          </p:nvPr>
        </p:nvSpPr>
        <p:spPr>
          <a:prstGeom prst="rect">
            <a:avLst/>
          </a:prstGeom>
        </p:spPr>
        <p:txBody>
          <a:bodyPr/>
          <a:lstStyle>
            <a:lvl1pPr defTabSz="502412">
              <a:defRPr sz="6880"/>
            </a:lvl1pPr>
          </a:lstStyle>
          <a:p>
            <a:pPr/>
            <a:r>
              <a:t>The Problem with raw error</a:t>
            </a:r>
          </a:p>
        </p:txBody>
      </p:sp>
      <p:sp>
        <p:nvSpPr>
          <p:cNvPr id="166" name="Suppose we have a set of data."/>
          <p:cNvSpPr txBox="1"/>
          <p:nvPr/>
        </p:nvSpPr>
        <p:spPr>
          <a:xfrm>
            <a:off x="1155841" y="2590550"/>
            <a:ext cx="5849824"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Suppose we have a set of data.</a:t>
            </a:r>
          </a:p>
        </p:txBody>
      </p:sp>
      <p:pic>
        <p:nvPicPr>
          <p:cNvPr id="167" name="Image" descr="Image"/>
          <p:cNvPicPr>
            <a:picLocks noChangeAspect="1"/>
          </p:cNvPicPr>
          <p:nvPr/>
        </p:nvPicPr>
        <p:blipFill>
          <a:blip r:embed="rId2">
            <a:extLst/>
          </a:blip>
          <a:stretch>
            <a:fillRect/>
          </a:stretch>
        </p:blipFill>
        <p:spPr>
          <a:xfrm>
            <a:off x="2266950" y="3911600"/>
            <a:ext cx="8470900" cy="36576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he Problem with raw error"/>
          <p:cNvSpPr txBox="1"/>
          <p:nvPr>
            <p:ph type="title"/>
          </p:nvPr>
        </p:nvSpPr>
        <p:spPr>
          <a:prstGeom prst="rect">
            <a:avLst/>
          </a:prstGeom>
        </p:spPr>
        <p:txBody>
          <a:bodyPr/>
          <a:lstStyle>
            <a:lvl1pPr defTabSz="502412">
              <a:defRPr sz="6880"/>
            </a:lvl1pPr>
          </a:lstStyle>
          <a:p>
            <a:pPr/>
            <a:r>
              <a:t>The Problem with raw error</a:t>
            </a:r>
          </a:p>
        </p:txBody>
      </p:sp>
      <p:sp>
        <p:nvSpPr>
          <p:cNvPr id="170" name="If we calculate raw error to measure the performance of neural network."/>
          <p:cNvSpPr txBox="1"/>
          <p:nvPr/>
        </p:nvSpPr>
        <p:spPr>
          <a:xfrm>
            <a:off x="1153391" y="2633066"/>
            <a:ext cx="11516666" cy="1055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If we calculate raw error to measure the performance of neural network.</a:t>
            </a:r>
          </a:p>
        </p:txBody>
      </p:sp>
      <p:pic>
        <p:nvPicPr>
          <p:cNvPr id="171" name="Image" descr="Image"/>
          <p:cNvPicPr>
            <a:picLocks noChangeAspect="1"/>
          </p:cNvPicPr>
          <p:nvPr/>
        </p:nvPicPr>
        <p:blipFill>
          <a:blip r:embed="rId3">
            <a:extLst/>
          </a:blip>
          <a:stretch>
            <a:fillRect/>
          </a:stretch>
        </p:blipFill>
        <p:spPr>
          <a:xfrm>
            <a:off x="1803400" y="4013200"/>
            <a:ext cx="9398000" cy="3454400"/>
          </a:xfrm>
          <a:prstGeom prst="rect">
            <a:avLst/>
          </a:prstGeom>
          <a:ln w="12700">
            <a:miter lim="400000"/>
          </a:ln>
        </p:spPr>
      </p:pic>
      <p:sp>
        <p:nvSpPr>
          <p:cNvPr id="172" name="Equation"/>
          <p:cNvSpPr txBox="1"/>
          <p:nvPr/>
        </p:nvSpPr>
        <p:spPr>
          <a:xfrm>
            <a:off x="2960910" y="8137855"/>
            <a:ext cx="7082980" cy="373940"/>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B41700"/>
                      </a:solidFill>
                      <a:latin typeface="Cambria Math" panose="02040503050406030204" pitchFamily="18" charset="0"/>
                    </a:rPr>
                    <m:t>L</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0.1</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0.1</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0.15</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0.15</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m:t>
                  </m:r>
                </m:oMath>
              </m:oMathPara>
            </a14:m>
            <a:endParaRPr sz="3400">
              <a:solidFill>
                <a:srgbClr val="B51700"/>
              </a:solidFill>
            </a:endParaRPr>
          </a:p>
        </p:txBody>
      </p:sp>
      <p:sp>
        <p:nvSpPr>
          <p:cNvPr id="173" name="How to solve this?"/>
          <p:cNvSpPr txBox="1"/>
          <p:nvPr/>
        </p:nvSpPr>
        <p:spPr>
          <a:xfrm>
            <a:off x="4024258" y="8884235"/>
            <a:ext cx="4418112" cy="573178"/>
          </a:xfrm>
          <a:prstGeom prst="rect">
            <a:avLst/>
          </a:prstGeom>
          <a:solidFill>
            <a:schemeClr val="accent5">
              <a:lumOff val="-29866"/>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200"/>
              </a:spcBef>
              <a:defRPr b="0" sz="3100">
                <a:solidFill>
                  <a:srgbClr val="FFFFFF"/>
                </a:solidFill>
              </a:defRPr>
            </a:lvl1pPr>
          </a:lstStyle>
          <a:p>
            <a:pPr/>
            <a:r>
              <a:t>How to solve this?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Mean Squared Error"/>
          <p:cNvSpPr txBox="1"/>
          <p:nvPr>
            <p:ph type="title"/>
          </p:nvPr>
        </p:nvSpPr>
        <p:spPr>
          <a:prstGeom prst="rect">
            <a:avLst/>
          </a:prstGeom>
        </p:spPr>
        <p:txBody>
          <a:bodyPr/>
          <a:lstStyle/>
          <a:p>
            <a:pPr/>
            <a:r>
              <a:t>Mean Squared Error</a:t>
            </a:r>
          </a:p>
        </p:txBody>
      </p:sp>
      <p:pic>
        <p:nvPicPr>
          <p:cNvPr id="178" name="Image" descr="Image"/>
          <p:cNvPicPr>
            <a:picLocks noChangeAspect="1"/>
          </p:cNvPicPr>
          <p:nvPr/>
        </p:nvPicPr>
        <p:blipFill>
          <a:blip r:embed="rId2">
            <a:extLst/>
          </a:blip>
          <a:stretch>
            <a:fillRect/>
          </a:stretch>
        </p:blipFill>
        <p:spPr>
          <a:xfrm>
            <a:off x="1713092" y="3250054"/>
            <a:ext cx="4423273" cy="1793771"/>
          </a:xfrm>
          <a:prstGeom prst="rect">
            <a:avLst/>
          </a:prstGeom>
          <a:ln w="12700">
            <a:miter lim="400000"/>
          </a:ln>
        </p:spPr>
      </p:pic>
      <p:sp>
        <p:nvSpPr>
          <p:cNvPr id="179" name="The form of mathematical expressions of MAE:"/>
          <p:cNvSpPr txBox="1"/>
          <p:nvPr/>
        </p:nvSpPr>
        <p:spPr>
          <a:xfrm>
            <a:off x="493027" y="2721534"/>
            <a:ext cx="7550608"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3200"/>
              </a:spcBef>
              <a:defRPr b="0" sz="2800"/>
            </a:lvl1pPr>
          </a:lstStyle>
          <a:p>
            <a:pPr/>
            <a:r>
              <a:t>The form of mathematical expressions of MAE:</a:t>
            </a:r>
          </a:p>
        </p:txBody>
      </p:sp>
      <p:sp>
        <p:nvSpPr>
          <p:cNvPr id="180" name="Calculate the difference between the actual value y and the target value t using MSE:"/>
          <p:cNvSpPr txBox="1"/>
          <p:nvPr/>
        </p:nvSpPr>
        <p:spPr>
          <a:xfrm>
            <a:off x="493027" y="5262778"/>
            <a:ext cx="7550608" cy="955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lvl1pPr>
          </a:lstStyle>
          <a:p>
            <a:pPr/>
            <a:r>
              <a:t>Calculate the difference between the actual value y and the target value t using MSE:</a:t>
            </a:r>
          </a:p>
        </p:txBody>
      </p:sp>
      <p:pic>
        <p:nvPicPr>
          <p:cNvPr id="181" name="Image" descr="Image"/>
          <p:cNvPicPr>
            <a:picLocks noChangeAspect="1"/>
          </p:cNvPicPr>
          <p:nvPr/>
        </p:nvPicPr>
        <p:blipFill>
          <a:blip r:embed="rId3">
            <a:extLst/>
          </a:blip>
          <a:stretch>
            <a:fillRect/>
          </a:stretch>
        </p:blipFill>
        <p:spPr>
          <a:xfrm>
            <a:off x="8438567" y="3474189"/>
            <a:ext cx="4306252" cy="4532421"/>
          </a:xfrm>
          <a:prstGeom prst="rect">
            <a:avLst/>
          </a:prstGeom>
          <a:ln w="12700">
            <a:miter lim="400000"/>
          </a:ln>
        </p:spPr>
      </p:pic>
      <p:pic>
        <p:nvPicPr>
          <p:cNvPr id="182" name="Image" descr="Image"/>
          <p:cNvPicPr>
            <a:picLocks noChangeAspect="1"/>
          </p:cNvPicPr>
          <p:nvPr/>
        </p:nvPicPr>
        <p:blipFill>
          <a:blip r:embed="rId4">
            <a:extLst/>
          </a:blip>
          <a:stretch>
            <a:fillRect/>
          </a:stretch>
        </p:blipFill>
        <p:spPr>
          <a:xfrm>
            <a:off x="611101" y="7931274"/>
            <a:ext cx="6237763" cy="1169582"/>
          </a:xfrm>
          <a:prstGeom prst="rect">
            <a:avLst/>
          </a:prstGeom>
          <a:ln w="12700">
            <a:miter lim="400000"/>
          </a:ln>
        </p:spPr>
      </p:pic>
      <p:pic>
        <p:nvPicPr>
          <p:cNvPr id="183" name="Image" descr="Image"/>
          <p:cNvPicPr>
            <a:picLocks noChangeAspect="1"/>
          </p:cNvPicPr>
          <p:nvPr/>
        </p:nvPicPr>
        <p:blipFill>
          <a:blip r:embed="rId5">
            <a:extLst/>
          </a:blip>
          <a:stretch>
            <a:fillRect/>
          </a:stretch>
        </p:blipFill>
        <p:spPr>
          <a:xfrm>
            <a:off x="561842" y="6647228"/>
            <a:ext cx="6336281" cy="115877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Double-click to edit"/>
          <p:cNvSpPr txBox="1"/>
          <p:nvPr>
            <p:ph type="title"/>
          </p:nvPr>
        </p:nvSpPr>
        <p:spPr>
          <a:xfrm>
            <a:off x="1432972" y="489669"/>
            <a:ext cx="10425450" cy="1955363"/>
          </a:xfrm>
          <a:prstGeom prst="rect">
            <a:avLst/>
          </a:prstGeom>
        </p:spPr>
        <p:txBody>
          <a:bodyPr/>
          <a:lstStyle/>
          <a:p>
            <a:pPr defTabSz="233679">
              <a:defRPr sz="3200"/>
            </a:pPr>
          </a:p>
        </p:txBody>
      </p:sp>
      <p:sp>
        <p:nvSpPr>
          <p:cNvPr id="186" name="The result of MSE"/>
          <p:cNvSpPr txBox="1"/>
          <p:nvPr/>
        </p:nvSpPr>
        <p:spPr>
          <a:xfrm>
            <a:off x="1432972" y="489669"/>
            <a:ext cx="9532118" cy="1854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8000">
                <a:latin typeface="+mn-lt"/>
                <a:ea typeface="+mn-ea"/>
                <a:cs typeface="+mn-cs"/>
                <a:sym typeface="Helvetica Neue Medium"/>
              </a:defRPr>
            </a:lvl1pPr>
          </a:lstStyle>
          <a:p>
            <a:pPr/>
            <a:r>
              <a:t>The result of MSE</a:t>
            </a:r>
          </a:p>
        </p:txBody>
      </p:sp>
      <p:pic>
        <p:nvPicPr>
          <p:cNvPr id="187" name="Image" descr="Image"/>
          <p:cNvPicPr>
            <a:picLocks noChangeAspect="1"/>
          </p:cNvPicPr>
          <p:nvPr/>
        </p:nvPicPr>
        <p:blipFill>
          <a:blip r:embed="rId2">
            <a:extLst/>
          </a:blip>
          <a:stretch>
            <a:fillRect/>
          </a:stretch>
        </p:blipFill>
        <p:spPr>
          <a:xfrm>
            <a:off x="1803400" y="2812017"/>
            <a:ext cx="9398000" cy="3454401"/>
          </a:xfrm>
          <a:prstGeom prst="rect">
            <a:avLst/>
          </a:prstGeom>
          <a:ln w="12700">
            <a:miter lim="400000"/>
          </a:ln>
        </p:spPr>
      </p:pic>
      <p:sp>
        <p:nvSpPr>
          <p:cNvPr id="188" name="Equation"/>
          <p:cNvSpPr txBox="1"/>
          <p:nvPr/>
        </p:nvSpPr>
        <p:spPr>
          <a:xfrm>
            <a:off x="1798696" y="7353082"/>
            <a:ext cx="9407408" cy="44387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B41700"/>
                      </a:solidFill>
                      <a:latin typeface="Cambria Math" panose="02040503050406030204" pitchFamily="18" charset="0"/>
                    </a:rPr>
                    <m:t>L</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0.1</m:t>
                  </m:r>
                  <m:sSup>
                    <m:e>
                      <m:r>
                        <a:rPr xmlns:a="http://schemas.openxmlformats.org/drawingml/2006/main" sz="3400" i="1">
                          <a:solidFill>
                            <a:srgbClr val="B41700"/>
                          </a:solidFill>
                          <a:latin typeface="Cambria Math" panose="02040503050406030204" pitchFamily="18" charset="0"/>
                        </a:rPr>
                        <m:t>)</m:t>
                      </m:r>
                    </m:e>
                    <m:sup>
                      <m:r>
                        <a:rPr xmlns:a="http://schemas.openxmlformats.org/drawingml/2006/main" sz="3400" i="1">
                          <a:solidFill>
                            <a:srgbClr val="B41700"/>
                          </a:solidFill>
                          <a:latin typeface="Cambria Math" panose="02040503050406030204" pitchFamily="18" charset="0"/>
                        </a:rPr>
                        <m:t>2</m:t>
                      </m:r>
                    </m:sup>
                  </m:sSup>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0.1</m:t>
                  </m:r>
                  <m:sSup>
                    <m:e>
                      <m:r>
                        <a:rPr xmlns:a="http://schemas.openxmlformats.org/drawingml/2006/main" sz="3400" i="1">
                          <a:solidFill>
                            <a:srgbClr val="B41700"/>
                          </a:solidFill>
                          <a:latin typeface="Cambria Math" panose="02040503050406030204" pitchFamily="18" charset="0"/>
                        </a:rPr>
                        <m:t>)</m:t>
                      </m:r>
                    </m:e>
                    <m:sup>
                      <m:r>
                        <a:rPr xmlns:a="http://schemas.openxmlformats.org/drawingml/2006/main" sz="3400" i="1">
                          <a:solidFill>
                            <a:srgbClr val="B41700"/>
                          </a:solidFill>
                          <a:latin typeface="Cambria Math" panose="02040503050406030204" pitchFamily="18" charset="0"/>
                        </a:rPr>
                        <m:t>2</m:t>
                      </m:r>
                    </m:sup>
                  </m:sSup>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0.15</m:t>
                  </m:r>
                  <m:sSup>
                    <m:e>
                      <m:r>
                        <a:rPr xmlns:a="http://schemas.openxmlformats.org/drawingml/2006/main" sz="3400" i="1">
                          <a:solidFill>
                            <a:srgbClr val="B41700"/>
                          </a:solidFill>
                          <a:latin typeface="Cambria Math" panose="02040503050406030204" pitchFamily="18" charset="0"/>
                        </a:rPr>
                        <m:t>)</m:t>
                      </m:r>
                    </m:e>
                    <m:sup>
                      <m:r>
                        <a:rPr xmlns:a="http://schemas.openxmlformats.org/drawingml/2006/main" sz="3400" i="1">
                          <a:solidFill>
                            <a:srgbClr val="B41700"/>
                          </a:solidFill>
                          <a:latin typeface="Cambria Math" panose="02040503050406030204" pitchFamily="18" charset="0"/>
                        </a:rPr>
                        <m:t>2</m:t>
                      </m:r>
                    </m:sup>
                  </m:sSup>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0.15</m:t>
                  </m:r>
                  <m:sSup>
                    <m:e>
                      <m:r>
                        <a:rPr xmlns:a="http://schemas.openxmlformats.org/drawingml/2006/main" sz="3400" i="1">
                          <a:solidFill>
                            <a:srgbClr val="B41700"/>
                          </a:solidFill>
                          <a:latin typeface="Cambria Math" panose="02040503050406030204" pitchFamily="18" charset="0"/>
                        </a:rPr>
                        <m:t>)</m:t>
                      </m:r>
                    </m:e>
                    <m:sup>
                      <m:r>
                        <a:rPr xmlns:a="http://schemas.openxmlformats.org/drawingml/2006/main" sz="3400" i="1">
                          <a:solidFill>
                            <a:srgbClr val="B41700"/>
                          </a:solidFill>
                          <a:latin typeface="Cambria Math" panose="02040503050406030204" pitchFamily="18" charset="0"/>
                        </a:rPr>
                        <m:t>2</m:t>
                      </m:r>
                    </m:sup>
                  </m:sSup>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4</m:t>
                  </m:r>
                  <m:r>
                    <a:rPr xmlns:a="http://schemas.openxmlformats.org/drawingml/2006/main" sz="3400" i="1">
                      <a:solidFill>
                        <a:srgbClr val="B41700"/>
                      </a:solidFill>
                      <a:latin typeface="Cambria Math" panose="02040503050406030204" pitchFamily="18" charset="0"/>
                    </a:rPr>
                    <m:t>=</m:t>
                  </m:r>
                  <m:r>
                    <a:rPr xmlns:a="http://schemas.openxmlformats.org/drawingml/2006/main" sz="3400" i="1">
                      <a:solidFill>
                        <a:srgbClr val="B41700"/>
                      </a:solidFill>
                      <a:latin typeface="Cambria Math" panose="02040503050406030204" pitchFamily="18" charset="0"/>
                    </a:rPr>
                    <m:t>0.016</m:t>
                  </m:r>
                </m:oMath>
              </m:oMathPara>
            </a14:m>
            <a:endParaRPr sz="3400">
              <a:solidFill>
                <a:srgbClr val="B51700"/>
              </a:solidFill>
            </a:endParaR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