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2.jpeg" ContentType="image/jpeg"/>
  <Override PartName="/ppt/media/image3.jpeg" ContentType="image/jpeg"/>
  <Override PartName="/ppt/media/image4.jpe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5.jpeg" ContentType="image/jpeg"/>
  <Override PartName="/ppt/media/image6.jpe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7.jpeg" ContentType="image/jpeg"/>
  <Override PartName="/ppt/notesSlides/notesSlide32.xml" ContentType="application/vnd.openxmlformats-officedocument.presentationml.notesSlide+xml"/>
  <Override PartName="/ppt/media/image8.jpeg" ContentType="image/jpeg"/>
  <Override PartName="/ppt/media/image9.jpeg" ContentType="image/jpe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1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 Id="rId3" Type="http://schemas.openxmlformats.org/officeDocument/2006/relationships/hyperlink" Target="https://www.nature.com/articles/d41586-018-02174-z" TargetMode="External"/></Relationships>

</file>

<file path=ppt/notesSlides/_rels/notesSlide10.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 Id="rId3" Type="http://schemas.openxmlformats.org/officeDocument/2006/relationships/hyperlink" Target="https://towardsdatascience.com/hyper-parameters-in-action-a524bf5bf1c" TargetMode="External"/></Relationships>

</file>

<file path=ppt/notesSlides/_rels/notesSlide11.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 Id="rId3" Type="http://schemas.openxmlformats.org/officeDocument/2006/relationships/hyperlink" Target="https://en.wikipedia.org/wiki/Shishi-odoshi" TargetMode="External"/><Relationship Id="rId4" Type="http://schemas.openxmlformats.org/officeDocument/2006/relationships/hyperlink" Target="https://upload.wikimedia.org/wikipedia/commons/4/41/Higashiyama_Botanical_Garden_Shishiodoshi_20170617.gif" TargetMode="External"/></Relationships>

</file>

<file path=ppt/notesSlides/_rels/notesSlide13.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 Id="rId3" Type="http://schemas.openxmlformats.org/officeDocument/2006/relationships/hyperlink" Target="http://yann.lecun.com/exdb/mnist/" TargetMode="External"/></Relationships>

</file>

<file path=ppt/notesSlides/_rels/notesSlide3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 Id="rId3" Type="http://schemas.openxmlformats.org/officeDocument/2006/relationships/hyperlink" Target="https://www.nature.com/articles/d41586-018-02174-z" TargetMode="External"/></Relationships>

</file>

<file path=ppt/notesSlides/_rels/notesSlide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lvl1pPr>
              <a:defRPr u="sng">
                <a:hlinkClick r:id="rId3" invalidUrl="" action="" tgtFrame="" tooltip="" history="1" highlightClick="0" endSnd="0"/>
              </a:defRPr>
            </a:lvl1pPr>
          </a:lstStyle>
          <a:p>
            <a:pPr>
              <a:defRPr u="none"/>
            </a:pPr>
            <a:r>
              <a:rPr u="sng">
                <a:hlinkClick r:id="rId3" invalidUrl="" action="" tgtFrame="" tooltip="" history="1" highlightClick="0" endSnd="0"/>
              </a:rPr>
              <a:t>https://www.nature.com/articles/d41586-018-02174-z</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The activation function of the neural network is a group of spatial wizards that twist and flip feature Spaces to find linear boundaries.</a:t>
            </a:r>
          </a:p>
          <a:p>
            <a:pPr/>
          </a:p>
          <a:p>
            <a:pPr/>
            <a:r>
              <a:t>Ref:</a:t>
            </a:r>
          </a:p>
          <a:p>
            <a:pPr/>
            <a:r>
              <a:rPr u="sng">
                <a:hlinkClick r:id="rId3" invalidUrl="" action="" tgtFrame="" tooltip="" history="1" highlightClick="0" endSnd="0"/>
              </a:rPr>
              <a:t>https://towardsdatascience.com/hyper-parameters-in-action-a524bf5bf1c</a:t>
            </a:r>
          </a:p>
          <a:p>
            <a:pPr/>
            <a:r>
              <a:t>https://www.zhihu.com/question/22334626/answer/465380541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Shape 301"/>
          <p:cNvSpPr/>
          <p:nvPr>
            <p:ph type="sldImg"/>
          </p:nvPr>
        </p:nvSpPr>
        <p:spPr>
          <a:prstGeom prst="rect">
            <a:avLst/>
          </a:prstGeom>
        </p:spPr>
        <p:txBody>
          <a:bodyPr/>
          <a:lstStyle/>
          <a:p>
            <a:pPr/>
          </a:p>
        </p:txBody>
      </p:sp>
      <p:sp>
        <p:nvSpPr>
          <p:cNvPr id="302" name="Shape 302"/>
          <p:cNvSpPr/>
          <p:nvPr>
            <p:ph type="body" sz="quarter" idx="1"/>
          </p:nvPr>
        </p:nvSpPr>
        <p:spPr>
          <a:prstGeom prst="rect">
            <a:avLst/>
          </a:prstGeom>
        </p:spPr>
        <p:txBody>
          <a:bodyPr/>
          <a:lstStyle/>
          <a:p>
            <a:pPr/>
            <a:r>
              <a:t>image:https://towardsdatascience.com/hyper-parameters-in-action-a524bf5bf1c</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p>
          <a:p>
            <a:pPr/>
            <a:r>
              <a:t>You fill some water into it, but it's not enough to trigger a movement. It just leaks out. then you fill enough water and it moves.</a:t>
            </a:r>
          </a:p>
          <a:p>
            <a:pPr/>
          </a:p>
          <a:p>
            <a:pPr/>
            <a:r>
              <a:t>Source: </a:t>
            </a:r>
          </a:p>
          <a:p>
            <a:pPr/>
            <a:r>
              <a:rPr u="sng">
                <a:hlinkClick r:id="rId3" invalidUrl="" action="" tgtFrame="" tooltip="" history="1" highlightClick="0" endSnd="0"/>
              </a:rPr>
              <a:t>https://en.wikipedia.org/wiki/Shishi-odoshi</a:t>
            </a:r>
          </a:p>
          <a:p>
            <a:pPr/>
            <a:r>
              <a:rPr u="sng">
                <a:hlinkClick r:id="rId4" invalidUrl="" action="" tgtFrame="" tooltip="" history="1" highlightClick="0" endSnd="0"/>
              </a:rPr>
              <a:t>https://upload.wikimedia.org/wikipedia/commons/4/41/Higashiyama_Botanical_Garden_Shishiodoshi_20170617.gif</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hape 319"/>
          <p:cNvSpPr/>
          <p:nvPr>
            <p:ph type="sldImg"/>
          </p:nvPr>
        </p:nvSpPr>
        <p:spPr>
          <a:prstGeom prst="rect">
            <a:avLst/>
          </a:prstGeom>
        </p:spPr>
        <p:txBody>
          <a:bodyPr/>
          <a:lstStyle/>
          <a:p>
            <a:pPr/>
          </a:p>
        </p:txBody>
      </p:sp>
      <p:sp>
        <p:nvSpPr>
          <p:cNvPr id="320" name="Shape 320"/>
          <p:cNvSpPr/>
          <p:nvPr>
            <p:ph type="body" sz="quarter" idx="1"/>
          </p:nvPr>
        </p:nvSpPr>
        <p:spPr>
          <a:prstGeom prst="rect">
            <a:avLst/>
          </a:prstGeom>
        </p:spPr>
        <p:txBody>
          <a:bodyPr/>
          <a:lstStyle/>
          <a:p>
            <a:pPr/>
            <a:r>
              <a:t>image:https://towardsdatascience.com/hyper-parameters-in-action-a524bf5bf1c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r>
              <a:t>image:https://towardsdatascience.com/hyper-parameters-in-action-a524bf5bf1c</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hape 347"/>
          <p:cNvSpPr/>
          <p:nvPr>
            <p:ph type="sldImg"/>
          </p:nvPr>
        </p:nvSpPr>
        <p:spPr>
          <a:prstGeom prst="rect">
            <a:avLst/>
          </a:prstGeom>
        </p:spPr>
        <p:txBody>
          <a:bodyPr/>
          <a:lstStyle/>
          <a:p>
            <a:pPr/>
          </a:p>
        </p:txBody>
      </p:sp>
      <p:sp>
        <p:nvSpPr>
          <p:cNvPr id="348" name="Shape 348"/>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Shape 365"/>
          <p:cNvSpPr/>
          <p:nvPr>
            <p:ph type="sldImg"/>
          </p:nvPr>
        </p:nvSpPr>
        <p:spPr>
          <a:prstGeom prst="rect">
            <a:avLst/>
          </a:prstGeom>
        </p:spPr>
        <p:txBody>
          <a:bodyPr/>
          <a:lstStyle/>
          <a:p>
            <a:pPr/>
          </a:p>
        </p:txBody>
      </p:sp>
      <p:sp>
        <p:nvSpPr>
          <p:cNvPr id="366" name="Shape 366"/>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a:p>
        </p:txBody>
      </p:sp>
      <p:sp>
        <p:nvSpPr>
          <p:cNvPr id="388" name="Shape 388"/>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p>
            <a:pPr/>
            <a:r>
              <a:t>In a neuron, the dendrite receives electrical signals from the axons of other neurons. In the perceptron, these electrical signals are represented as numerical **input values**, $x_1,x_2, x_3,...,x_n$.</a:t>
            </a:r>
          </a:p>
          <a:p>
            <a:pPr/>
          </a:p>
          <a:p>
            <a:pPr/>
            <a:r>
              <a:t>At the synapses between the dendrite and axons, electrical signals are modulated in various amounts. In the perceptron, this corresponds to each of input value is multiplied by a specific value called the **weight**, $w_0, w_1, w_2,...,w_n$.</a:t>
            </a:r>
          </a:p>
          <a:p>
            <a:pPr/>
          </a:p>
          <a:p>
            <a:pPr/>
            <a:r>
              <a:t>Finally, a neuron **triggers** an output only when the total strength of the input signals exceeds a certain **threshold**. </a:t>
            </a:r>
          </a:p>
          <a:p>
            <a:pPr/>
          </a:p>
          <a:p>
            <a:pPr/>
            <a:r>
              <a:t>A threshold is like the capacity of a water cup. The cup overflows only when it is filled. It's because neurons don't want to transmit small interfering signals, only strong ones do.</a:t>
            </a:r>
          </a:p>
          <a:p>
            <a:pPr/>
          </a:p>
          <a:p>
            <a:pPr/>
            <a:r>
              <a:t>This is simulated by calculating the weighted **sum of the inputs**, $ z = w_0 + w_1x_1 + w_2x_2 + ... + w_nx_n$, and applying a **step function** $f(z)$ on the sum to determine its output $y$. </a:t>
            </a:r>
          </a:p>
          <a:p>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Shape 398"/>
          <p:cNvSpPr/>
          <p:nvPr>
            <p:ph type="sldImg"/>
          </p:nvPr>
        </p:nvSpPr>
        <p:spPr>
          <a:prstGeom prst="rect">
            <a:avLst/>
          </a:prstGeom>
        </p:spPr>
        <p:txBody>
          <a:bodyPr/>
          <a:lstStyle/>
          <a:p>
            <a:pPr/>
          </a:p>
        </p:txBody>
      </p:sp>
      <p:sp>
        <p:nvSpPr>
          <p:cNvPr id="399" name="Shape 399"/>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hape 405"/>
          <p:cNvSpPr/>
          <p:nvPr>
            <p:ph type="sldImg"/>
          </p:nvPr>
        </p:nvSpPr>
        <p:spPr>
          <a:prstGeom prst="rect">
            <a:avLst/>
          </a:prstGeom>
        </p:spPr>
        <p:txBody>
          <a:bodyPr/>
          <a:lstStyle/>
          <a:p>
            <a:pPr/>
          </a:p>
        </p:txBody>
      </p:sp>
      <p:sp>
        <p:nvSpPr>
          <p:cNvPr id="406" name="Shape 406"/>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hape 415"/>
          <p:cNvSpPr/>
          <p:nvPr>
            <p:ph type="sldImg"/>
          </p:nvPr>
        </p:nvSpPr>
        <p:spPr>
          <a:prstGeom prst="rect">
            <a:avLst/>
          </a:prstGeom>
        </p:spPr>
        <p:txBody>
          <a:bodyPr/>
          <a:lstStyle/>
          <a:p>
            <a:pPr/>
          </a:p>
        </p:txBody>
      </p:sp>
      <p:sp>
        <p:nvSpPr>
          <p:cNvPr id="416" name="Shape 416"/>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hape 422"/>
          <p:cNvSpPr/>
          <p:nvPr>
            <p:ph type="sldImg"/>
          </p:nvPr>
        </p:nvSpPr>
        <p:spPr>
          <a:prstGeom prst="rect">
            <a:avLst/>
          </a:prstGeom>
        </p:spPr>
        <p:txBody>
          <a:bodyPr/>
          <a:lstStyle/>
          <a:p>
            <a:pPr/>
          </a:p>
        </p:txBody>
      </p:sp>
      <p:sp>
        <p:nvSpPr>
          <p:cNvPr id="423" name="Shape 423"/>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Shape 429"/>
          <p:cNvSpPr/>
          <p:nvPr>
            <p:ph type="sldImg"/>
          </p:nvPr>
        </p:nvSpPr>
        <p:spPr>
          <a:prstGeom prst="rect">
            <a:avLst/>
          </a:prstGeom>
        </p:spPr>
        <p:txBody>
          <a:bodyPr/>
          <a:lstStyle/>
          <a:p>
            <a:pPr/>
          </a:p>
        </p:txBody>
      </p:sp>
      <p:sp>
        <p:nvSpPr>
          <p:cNvPr id="430" name="Shape 430"/>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Shape 436"/>
          <p:cNvSpPr/>
          <p:nvPr>
            <p:ph type="sldImg"/>
          </p:nvPr>
        </p:nvSpPr>
        <p:spPr>
          <a:prstGeom prst="rect">
            <a:avLst/>
          </a:prstGeom>
        </p:spPr>
        <p:txBody>
          <a:bodyPr/>
          <a:lstStyle/>
          <a:p>
            <a:pPr/>
          </a:p>
        </p:txBody>
      </p:sp>
      <p:sp>
        <p:nvSpPr>
          <p:cNvPr id="437" name="Shape 437"/>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Shape 443"/>
          <p:cNvSpPr/>
          <p:nvPr>
            <p:ph type="sldImg"/>
          </p:nvPr>
        </p:nvSpPr>
        <p:spPr>
          <a:prstGeom prst="rect">
            <a:avLst/>
          </a:prstGeom>
        </p:spPr>
        <p:txBody>
          <a:bodyPr/>
          <a:lstStyle/>
          <a:p>
            <a:pPr/>
          </a:p>
        </p:txBody>
      </p:sp>
      <p:sp>
        <p:nvSpPr>
          <p:cNvPr id="444" name="Shape 444"/>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Shape 452"/>
          <p:cNvSpPr/>
          <p:nvPr>
            <p:ph type="sldImg"/>
          </p:nvPr>
        </p:nvSpPr>
        <p:spPr>
          <a:prstGeom prst="rect">
            <a:avLst/>
          </a:prstGeom>
        </p:spPr>
        <p:txBody>
          <a:bodyPr/>
          <a:lstStyle/>
          <a:p>
            <a:pPr/>
          </a:p>
        </p:txBody>
      </p:sp>
      <p:sp>
        <p:nvSpPr>
          <p:cNvPr id="453" name="Shape 453"/>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hape 458"/>
          <p:cNvSpPr/>
          <p:nvPr>
            <p:ph type="sldImg"/>
          </p:nvPr>
        </p:nvSpPr>
        <p:spPr>
          <a:prstGeom prst="rect">
            <a:avLst/>
          </a:prstGeom>
        </p:spPr>
        <p:txBody>
          <a:bodyPr/>
          <a:lstStyle/>
          <a:p>
            <a:pPr/>
          </a:p>
        </p:txBody>
      </p:sp>
      <p:sp>
        <p:nvSpPr>
          <p:cNvPr id="459" name="Shape 459"/>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hape 464"/>
          <p:cNvSpPr/>
          <p:nvPr>
            <p:ph type="sldImg"/>
          </p:nvPr>
        </p:nvSpPr>
        <p:spPr>
          <a:prstGeom prst="rect">
            <a:avLst/>
          </a:prstGeom>
        </p:spPr>
        <p:txBody>
          <a:bodyPr/>
          <a:lstStyle/>
          <a:p>
            <a:pPr/>
          </a:p>
        </p:txBody>
      </p:sp>
      <p:sp>
        <p:nvSpPr>
          <p:cNvPr id="465" name="Shape 465"/>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p>
            <a:pPr/>
            <a:r>
              <a:t>In a neuron, the dendrite receives electrical signals from the axons of other neurons. In the perceptron, these electrical signals are represented as numerical **input values**, $x_1,x_2, x_3,...,x_n$.</a:t>
            </a:r>
          </a:p>
          <a:p>
            <a:pPr/>
          </a:p>
          <a:p>
            <a:pPr/>
            <a:r>
              <a:t>At the synapses between the dendrite and axons, electrical signals are modulated in various amounts. In the perceptron, this corresponds to each of input value is multiplied by a specific value called the **weight**, $w_0, w_1, w_2,...,w_n$.</a:t>
            </a:r>
          </a:p>
          <a:p>
            <a:pPr/>
          </a:p>
          <a:p>
            <a:pPr/>
            <a:r>
              <a:t>Finally, a neuron **triggers** an output only when the total strength of the input signals exceeds a certain **threshold**. </a:t>
            </a:r>
          </a:p>
          <a:p>
            <a:pPr/>
          </a:p>
          <a:p>
            <a:pPr/>
            <a:r>
              <a:t>A threshold is like the capacity of a water cup. The cup overflows only when it is filled. It's because neurons don't want to transmit small interfering signals, only strong ones do.</a:t>
            </a:r>
          </a:p>
          <a:p>
            <a:pPr/>
          </a:p>
          <a:p>
            <a:pPr/>
            <a:r>
              <a:t>This is simulated by calculating the weighted **sum of the inputs**, $ z = w_0 + w_1x_1 + w_2x_2 + ... + w_nx_n$, and applying a **step function** $f(z)$ on the sum to determine its output $y$. </a:t>
            </a:r>
          </a:p>
          <a:p>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Shape 470"/>
          <p:cNvSpPr/>
          <p:nvPr>
            <p:ph type="sldImg"/>
          </p:nvPr>
        </p:nvSpPr>
        <p:spPr>
          <a:prstGeom prst="rect">
            <a:avLst/>
          </a:prstGeom>
        </p:spPr>
        <p:txBody>
          <a:bodyPr/>
          <a:lstStyle/>
          <a:p>
            <a:pPr/>
          </a:p>
        </p:txBody>
      </p:sp>
      <p:sp>
        <p:nvSpPr>
          <p:cNvPr id="471" name="Shape 471"/>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Shape 476"/>
          <p:cNvSpPr/>
          <p:nvPr>
            <p:ph type="sldImg"/>
          </p:nvPr>
        </p:nvSpPr>
        <p:spPr>
          <a:prstGeom prst="rect">
            <a:avLst/>
          </a:prstGeom>
        </p:spPr>
        <p:txBody>
          <a:bodyPr/>
          <a:lstStyle/>
          <a:p>
            <a:pPr/>
          </a:p>
        </p:txBody>
      </p:sp>
      <p:sp>
        <p:nvSpPr>
          <p:cNvPr id="477" name="Shape 477"/>
          <p:cNvSpPr/>
          <p:nvPr>
            <p:ph type="body" sz="quarter" idx="1"/>
          </p:nvPr>
        </p:nvSpPr>
        <p:spPr>
          <a:prstGeom prst="rect">
            <a:avLst/>
          </a:prstGeom>
        </p:spPr>
        <p:txBody>
          <a:bodyPr/>
          <a:lstStyle/>
          <a:p>
            <a:pPr/>
            <a:r>
              <a:rPr u="sng">
                <a:hlinkClick r:id="rId3" invalidUrl="" action="" tgtFrame="" tooltip="" history="1" highlightClick="0" endSnd="0"/>
              </a:rPr>
              <a:t>http://yann.lecun.com/exdb/mnist/</a:t>
            </a:r>
          </a:p>
          <a:p>
            <a:pPr/>
          </a:p>
          <a:p>
            <a:pPr/>
            <a:r>
              <a:t>Bias helps in controlling the value at which activation function will trigger.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Shape 487"/>
          <p:cNvSpPr/>
          <p:nvPr>
            <p:ph type="sldImg"/>
          </p:nvPr>
        </p:nvSpPr>
        <p:spPr>
          <a:prstGeom prst="rect">
            <a:avLst/>
          </a:prstGeom>
        </p:spPr>
        <p:txBody>
          <a:bodyPr/>
          <a:lstStyle/>
          <a:p>
            <a:pPr/>
          </a:p>
        </p:txBody>
      </p:sp>
      <p:sp>
        <p:nvSpPr>
          <p:cNvPr id="488" name="Shape 488"/>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Shape 506"/>
          <p:cNvSpPr/>
          <p:nvPr>
            <p:ph type="sldImg"/>
          </p:nvPr>
        </p:nvSpPr>
        <p:spPr>
          <a:prstGeom prst="rect">
            <a:avLst/>
          </a:prstGeom>
        </p:spPr>
        <p:txBody>
          <a:bodyPr/>
          <a:lstStyle/>
          <a:p>
            <a:pPr/>
          </a:p>
        </p:txBody>
      </p:sp>
      <p:sp>
        <p:nvSpPr>
          <p:cNvPr id="507" name="Shape 507"/>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Shape 513"/>
          <p:cNvSpPr/>
          <p:nvPr>
            <p:ph type="sldImg"/>
          </p:nvPr>
        </p:nvSpPr>
        <p:spPr>
          <a:prstGeom prst="rect">
            <a:avLst/>
          </a:prstGeom>
        </p:spPr>
        <p:txBody>
          <a:bodyPr/>
          <a:lstStyle/>
          <a:p>
            <a:pPr/>
          </a:p>
        </p:txBody>
      </p:sp>
      <p:sp>
        <p:nvSpPr>
          <p:cNvPr id="514" name="Shape 514"/>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Shape 519"/>
          <p:cNvSpPr/>
          <p:nvPr>
            <p:ph type="sldImg"/>
          </p:nvPr>
        </p:nvSpPr>
        <p:spPr>
          <a:prstGeom prst="rect">
            <a:avLst/>
          </a:prstGeom>
        </p:spPr>
        <p:txBody>
          <a:bodyPr/>
          <a:lstStyle/>
          <a:p>
            <a:pPr/>
          </a:p>
        </p:txBody>
      </p:sp>
      <p:sp>
        <p:nvSpPr>
          <p:cNvPr id="520" name="Shape 520"/>
          <p:cNvSpPr/>
          <p:nvPr>
            <p:ph type="body" sz="quarter" idx="1"/>
          </p:nvPr>
        </p:nvSpPr>
        <p:spPr>
          <a:prstGeom prst="rect">
            <a:avLst/>
          </a:prstGeom>
        </p:spPr>
        <p:txBody>
          <a:bodyPr/>
          <a:lstStyle/>
          <a:p>
            <a:pPr/>
            <a:r>
              <a:t>http://yann.lecun.com/exdb/mnist/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a:p>
        </p:txBody>
      </p:sp>
      <p:sp>
        <p:nvSpPr>
          <p:cNvPr id="182" name="Shape 182"/>
          <p:cNvSpPr/>
          <p:nvPr>
            <p:ph type="body" sz="quarter" idx="1"/>
          </p:nvPr>
        </p:nvSpPr>
        <p:spPr>
          <a:prstGeom prst="rect">
            <a:avLst/>
          </a:prstGeom>
        </p:spPr>
        <p:txBody>
          <a:bodyPr/>
          <a:lstStyle/>
          <a:p>
            <a:pPr/>
            <a:r>
              <a:t>https://www.desmos.com/calculator/oq4vwcjltg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r>
              <a:t>The image conveys the idea that each input neuron contributes some proportion to the target neuron in the hidden layer. Colored liquids mix by proportion. The extra water overflows; as long as the water is mixed before it overflows, the sigmoid function is respected. In fact this image makes something more clear than the explanation of the sigmoid function itself -- that the proportional contribution from each input cell is retained in the resulting activation level. So we could imagine the colored waters coming in at the bottom of the target neuron, mixing, and then some portion of the mixed water overflows. The activation level is determined by the color of the water.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lvl1pPr>
              <a:defRPr u="sng">
                <a:hlinkClick r:id="rId3" invalidUrl="" action="" tgtFrame="" tooltip="" history="1" highlightClick="0" endSnd="0"/>
              </a:defRPr>
            </a:lvl1pPr>
          </a:lstStyle>
          <a:p>
            <a:pPr>
              <a:defRPr u="none"/>
            </a:pPr>
            <a:r>
              <a:rPr u="sng">
                <a:hlinkClick r:id="rId3" invalidUrl="" action="" tgtFrame="" tooltip="" history="1" highlightClick="0" endSnd="0"/>
              </a:rPr>
              <a:t>https://www.nature.com/articles/d41586-018-02174-z</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p>
            <a:pPr/>
            <a:r>
              <a:t>Diagram 3.1 shows an example neural network. To keep the diagram clear, all the weights are unmarked. The leftmost layer 0 is the input layer. The rightmost layer 2 is the output layer. The middle layer 1 is called hidden layer. Here the input layer and output layer have 2 nodes and the hidden layer has 3 nodes. Although there are three layers, only two of them has weight, so we call this network as a two-layer network.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p>
            <a:pPr/>
            <a:r>
              <a:t>Diagram 3.1 shows an example neural network. To keep the diagram clear, all the weights are unmarked. The leftmost layer 0 is the input layer. The rightmost layer 2 is the output layer. The middle layer 1 is called hidden layer. Here the input layer and output layer have 2 nodes and the hidden layer has 3 nodes. Although there are three layers, only two of them has weight, so we call this network as a two-layer network.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Shape 283"/>
          <p:cNvSpPr/>
          <p:nvPr>
            <p:ph type="sldImg"/>
          </p:nvPr>
        </p:nvSpPr>
        <p:spPr>
          <a:prstGeom prst="rect">
            <a:avLst/>
          </a:prstGeom>
        </p:spPr>
        <p:txBody>
          <a:bodyPr/>
          <a:lstStyle/>
          <a:p>
            <a:pPr/>
          </a:p>
        </p:txBody>
      </p:sp>
      <p:sp>
        <p:nvSpPr>
          <p:cNvPr id="284" name="Shape 284"/>
          <p:cNvSpPr/>
          <p:nvPr>
            <p:ph type="body" sz="quarter" idx="1"/>
          </p:nvPr>
        </p:nvSpPr>
        <p:spPr>
          <a:prstGeom prst="rect">
            <a:avLst/>
          </a:prstGeom>
        </p:spPr>
        <p:txBody>
          <a:bodyPr/>
          <a:lstStyle/>
          <a:p>
            <a:pPr/>
            <a:r>
              <a:t>image source </a:t>
            </a:r>
            <a:br/>
            <a:r>
              <a:t>http://scrummable.com/wp-content/uploads/2017/06/wood-for-trees-1.gif</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标题与副标题">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引文">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在此键入引文。”"/>
          <p:cNvSpPr txBox="1"/>
          <p:nvPr>
            <p:ph type="body" sz="quarter" idx="22"/>
          </p:nvPr>
        </p:nvSpPr>
        <p:spPr>
          <a:xfrm>
            <a:off x="1270000" y="4216400"/>
            <a:ext cx="10464800" cy="711201"/>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“在此键入引文。”</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p:spTree>
      <p:nvGrpSpPr>
        <p:cNvPr id="1" name=""/>
        <p:cNvGrpSpPr/>
        <p:nvPr/>
      </p:nvGrpSpPr>
      <p:grpSpPr>
        <a:xfrm>
          <a:off x="0" y="0"/>
          <a:ext cx="0" cy="0"/>
          <a:chOff x="0" y="0"/>
          <a:chExt cx="0" cy="0"/>
        </a:xfrm>
      </p:grpSpPr>
      <p:sp>
        <p:nvSpPr>
          <p:cNvPr id="102" name="Image"/>
          <p:cNvSpPr/>
          <p:nvPr>
            <p:ph type="pic" idx="21"/>
          </p:nvPr>
        </p:nvSpPr>
        <p:spPr>
          <a:xfrm>
            <a:off x="-949853" y="0"/>
            <a:ext cx="14904506" cy="99441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118" name="Body Level One…"/>
          <p:cNvSpPr txBox="1"/>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Title Text"/>
          <p:cNvSpPr txBox="1"/>
          <p:nvPr>
            <p:ph type="title"/>
          </p:nvPr>
        </p:nvSpPr>
        <p:spPr>
          <a:xfrm>
            <a:off x="1270000" y="1638300"/>
            <a:ext cx="10464800" cy="3302000"/>
          </a:xfrm>
          <a:prstGeom prst="rect">
            <a:avLst/>
          </a:prstGeom>
        </p:spPr>
        <p:txBody>
          <a:bodyPr anchor="b"/>
          <a:lstStyle>
            <a:lvl1pPr>
              <a:defRPr>
                <a:solidFill>
                  <a:srgbClr val="FFFFFF"/>
                </a:solidFill>
                <a:latin typeface="Helvetica Light"/>
                <a:ea typeface="Helvetica Light"/>
                <a:cs typeface="Helvetica Light"/>
                <a:sym typeface="Helvetica Light"/>
              </a:defRPr>
            </a:lvl1pPr>
          </a:lstStyle>
          <a:p>
            <a:pPr/>
            <a:r>
              <a:t>Title Text</a:t>
            </a:r>
          </a:p>
        </p:txBody>
      </p:sp>
      <p:sp>
        <p:nvSpPr>
          <p:cNvPr id="127"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a:solidFill>
                  <a:srgbClr val="FFFFFF"/>
                </a:solidFill>
                <a:latin typeface="Helvetica Light"/>
                <a:ea typeface="Helvetica Light"/>
                <a:cs typeface="Helvetica Light"/>
                <a:sym typeface="Helvetica Light"/>
              </a:defRPr>
            </a:lvl1pPr>
            <a:lvl2pPr marL="0" indent="0" algn="ctr">
              <a:spcBef>
                <a:spcPts val="0"/>
              </a:spcBef>
              <a:buSzTx/>
              <a:buNone/>
              <a:defRPr>
                <a:solidFill>
                  <a:srgbClr val="FFFFFF"/>
                </a:solidFill>
                <a:latin typeface="Helvetica Light"/>
                <a:ea typeface="Helvetica Light"/>
                <a:cs typeface="Helvetica Light"/>
                <a:sym typeface="Helvetica Light"/>
              </a:defRPr>
            </a:lvl2pPr>
            <a:lvl3pPr marL="0" indent="0" algn="ctr">
              <a:spcBef>
                <a:spcPts val="0"/>
              </a:spcBef>
              <a:buSzTx/>
              <a:buNone/>
              <a:defRPr>
                <a:solidFill>
                  <a:srgbClr val="FFFFFF"/>
                </a:solidFill>
                <a:latin typeface="Helvetica Light"/>
                <a:ea typeface="Helvetica Light"/>
                <a:cs typeface="Helvetica Light"/>
                <a:sym typeface="Helvetica Light"/>
              </a:defRPr>
            </a:lvl3pPr>
            <a:lvl4pPr marL="0" indent="0" algn="ctr">
              <a:spcBef>
                <a:spcPts val="0"/>
              </a:spcBef>
              <a:buSzTx/>
              <a:buNone/>
              <a:defRPr>
                <a:solidFill>
                  <a:srgbClr val="FFFFFF"/>
                </a:solidFill>
                <a:latin typeface="Helvetica Light"/>
                <a:ea typeface="Helvetica Light"/>
                <a:cs typeface="Helvetica Light"/>
                <a:sym typeface="Helvetica Light"/>
              </a:defRPr>
            </a:lvl4pPr>
            <a:lvl5pPr marL="0" indent="0" algn="ctr">
              <a:spcBef>
                <a:spcPts val="0"/>
              </a:spcBef>
              <a:buSzTx/>
              <a:buNone/>
              <a:defRPr>
                <a:solidFill>
                  <a:srgbClr val="FFFFFF"/>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6311798" y="9245600"/>
            <a:ext cx="368504" cy="381000"/>
          </a:xfrm>
          <a:prstGeom prst="rect">
            <a:avLst/>
          </a:prstGeom>
        </p:spPr>
        <p:txBody>
          <a:bodyPr/>
          <a:lstStyle>
            <a:lvl1pPr>
              <a:defRPr sz="1800">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水平">
    <p:spTree>
      <p:nvGrpSpPr>
        <p:cNvPr id="1" name=""/>
        <p:cNvGrpSpPr/>
        <p:nvPr/>
      </p:nvGrpSpPr>
      <p:grpSpPr>
        <a:xfrm>
          <a:off x="0" y="0"/>
          <a:ext cx="0" cy="0"/>
          <a:chOff x="0" y="0"/>
          <a:chExt cx="0" cy="0"/>
        </a:xfrm>
      </p:grpSpPr>
      <p:sp>
        <p:nvSpPr>
          <p:cNvPr id="20" name="Image"/>
          <p:cNvSpPr/>
          <p:nvPr>
            <p:ph type="pic" idx="21"/>
          </p:nvPr>
        </p:nvSpPr>
        <p:spPr>
          <a:xfrm>
            <a:off x="1622088" y="289099"/>
            <a:ext cx="9753603" cy="6505789"/>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 - 居中">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垂直">
    <p:spTree>
      <p:nvGrpSpPr>
        <p:cNvPr id="1" name=""/>
        <p:cNvGrpSpPr/>
        <p:nvPr/>
      </p:nvGrpSpPr>
      <p:grpSpPr>
        <a:xfrm>
          <a:off x="0" y="0"/>
          <a:ext cx="0" cy="0"/>
          <a:chOff x="0" y="0"/>
          <a:chExt cx="0" cy="0"/>
        </a:xfrm>
      </p:grpSpPr>
      <p:sp>
        <p:nvSpPr>
          <p:cNvPr id="38" name="Image"/>
          <p:cNvSpPr/>
          <p:nvPr>
            <p:ph type="pic" idx="21"/>
          </p:nvPr>
        </p:nvSpPr>
        <p:spPr>
          <a:xfrm>
            <a:off x="2263775" y="613833"/>
            <a:ext cx="12401550" cy="8267701"/>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 - 顶部对齐">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与项目符号">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项目符号与照片">
    <p:spTree>
      <p:nvGrpSpPr>
        <p:cNvPr id="1" name=""/>
        <p:cNvGrpSpPr/>
        <p:nvPr/>
      </p:nvGrpSpPr>
      <p:grpSpPr>
        <a:xfrm>
          <a:off x="0" y="0"/>
          <a:ext cx="0" cy="0"/>
          <a:chOff x="0" y="0"/>
          <a:chExt cx="0" cy="0"/>
        </a:xfrm>
      </p:grpSpPr>
      <p:sp>
        <p:nvSpPr>
          <p:cNvPr id="65" name="Image"/>
          <p:cNvSpPr/>
          <p:nvPr>
            <p:ph type="pic" idx="21"/>
          </p:nvPr>
        </p:nvSpPr>
        <p:spPr>
          <a:xfrm>
            <a:off x="4086225" y="2586566"/>
            <a:ext cx="9429750" cy="6286501"/>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项目符号">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3 联">
    <p:spTree>
      <p:nvGrpSpPr>
        <p:cNvPr id="1" name=""/>
        <p:cNvGrpSpPr/>
        <p:nvPr/>
      </p:nvGrpSpPr>
      <p:grpSpPr>
        <a:xfrm>
          <a:off x="0" y="0"/>
          <a:ext cx="0" cy="0"/>
          <a:chOff x="0" y="0"/>
          <a:chExt cx="0" cy="0"/>
        </a:xfrm>
      </p:grpSpPr>
      <p:sp>
        <p:nvSpPr>
          <p:cNvPr id="83" name="Image"/>
          <p:cNvSpPr/>
          <p:nvPr>
            <p:ph type="pic" sz="quarter" idx="21"/>
          </p:nvPr>
        </p:nvSpPr>
        <p:spPr>
          <a:xfrm>
            <a:off x="6680200" y="5029200"/>
            <a:ext cx="6054748" cy="4038600"/>
          </a:xfrm>
          <a:prstGeom prst="rect">
            <a:avLst/>
          </a:prstGeom>
        </p:spPr>
        <p:txBody>
          <a:bodyPr lIns="91439" tIns="45719" rIns="91439" bIns="45719" anchor="t">
            <a:noAutofit/>
          </a:bodyPr>
          <a:lstStyle/>
          <a:p>
            <a:pPr/>
          </a:p>
        </p:txBody>
      </p:sp>
      <p:sp>
        <p:nvSpPr>
          <p:cNvPr id="84" name="Image"/>
          <p:cNvSpPr/>
          <p:nvPr>
            <p:ph type="pic" sz="quarter" idx="22"/>
          </p:nvPr>
        </p:nvSpPr>
        <p:spPr>
          <a:xfrm>
            <a:off x="6502400" y="889000"/>
            <a:ext cx="5867400" cy="3911601"/>
          </a:xfrm>
          <a:prstGeom prst="rect">
            <a:avLst/>
          </a:prstGeom>
        </p:spPr>
        <p:txBody>
          <a:bodyPr lIns="91439" tIns="45719" rIns="91439" bIns="45719" anchor="t">
            <a:noAutofit/>
          </a:bodyPr>
          <a:lstStyle/>
          <a:p>
            <a:pPr/>
          </a:p>
        </p:txBody>
      </p:sp>
      <p:sp>
        <p:nvSpPr>
          <p:cNvPr id="85" name="Image"/>
          <p:cNvSpPr/>
          <p:nvPr>
            <p:ph type="pic" idx="23"/>
          </p:nvPr>
        </p:nvSpPr>
        <p:spPr>
          <a:xfrm>
            <a:off x="-2374900" y="889000"/>
            <a:ext cx="11982450" cy="79883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g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6.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gif"/><Relationship Id="rId4" Type="http://schemas.openxmlformats.org/officeDocument/2006/relationships/image" Target="../media/image25.png"/><Relationship Id="rId5" Type="http://schemas.openxmlformats.org/officeDocument/2006/relationships/hyperlink" Target="https://en.wikipedia.org/wiki/Fountain" TargetMode="External"/><Relationship Id="rId6" Type="http://schemas.openxmlformats.org/officeDocument/2006/relationships/hyperlink" Target="https://en.wikipedia.org/wiki/Japanese_garden" TargetMode="External"/><Relationship Id="rId7" Type="http://schemas.openxmlformats.org/officeDocument/2006/relationships/hyperlink" Target="https://en.wikipedia.org/wiki/Bamboo" TargetMode="External"/><Relationship Id="rId8" Type="http://schemas.openxmlformats.org/officeDocument/2006/relationships/hyperlink" Target="https://en.wikipedia.org/wiki/Rock_(geology)" TargetMode="Externa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7.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8.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g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9.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3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36.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0.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1.png"/><Relationship Id="rId4" Type="http://schemas.openxmlformats.org/officeDocument/2006/relationships/image" Target="../media/image42.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43.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46.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49.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50.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51.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Deep Learning Basics"/>
          <p:cNvSpPr txBox="1"/>
          <p:nvPr>
            <p:ph type="title"/>
          </p:nvPr>
        </p:nvSpPr>
        <p:spPr>
          <a:xfrm>
            <a:off x="1270000" y="1638300"/>
            <a:ext cx="10464800" cy="1618754"/>
          </a:xfrm>
          <a:prstGeom prst="rect">
            <a:avLst/>
          </a:prstGeom>
        </p:spPr>
        <p:txBody>
          <a:bodyPr/>
          <a:lstStyle/>
          <a:p>
            <a:pPr/>
            <a:r>
              <a:t>Deep Learning Basics</a:t>
            </a:r>
          </a:p>
        </p:txBody>
      </p:sp>
      <p:sp>
        <p:nvSpPr>
          <p:cNvPr id="138" name="2: Network Structure"/>
          <p:cNvSpPr txBox="1"/>
          <p:nvPr>
            <p:ph type="body" sz="quarter" idx="1"/>
          </p:nvPr>
        </p:nvSpPr>
        <p:spPr>
          <a:xfrm>
            <a:off x="1270000" y="4089400"/>
            <a:ext cx="10464800" cy="1130300"/>
          </a:xfrm>
          <a:prstGeom prst="rect">
            <a:avLst/>
          </a:prstGeom>
        </p:spPr>
        <p:txBody>
          <a:bodyPr/>
          <a:lstStyle>
            <a:lvl1pPr defTabSz="490727">
              <a:defRPr sz="6719"/>
            </a:lvl1pPr>
          </a:lstStyle>
          <a:p>
            <a:pPr/>
            <a:r>
              <a:t>2: Network Structure</a:t>
            </a:r>
          </a:p>
        </p:txBody>
      </p:sp>
      <p:sp>
        <p:nvSpPr>
          <p:cNvPr id="139" name="Francis Steen and Xinyu You…"/>
          <p:cNvSpPr txBox="1"/>
          <p:nvPr/>
        </p:nvSpPr>
        <p:spPr>
          <a:xfrm>
            <a:off x="3347389" y="6159499"/>
            <a:ext cx="6310021" cy="185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3800">
                <a:solidFill>
                  <a:srgbClr val="FFFFFF"/>
                </a:solidFill>
                <a:latin typeface="Helvetica Light"/>
                <a:ea typeface="Helvetica Light"/>
                <a:cs typeface="Helvetica Light"/>
                <a:sym typeface="Helvetica Light"/>
              </a:defRPr>
            </a:pPr>
            <a:r>
              <a:t>Francis Steen and Xinyu You</a:t>
            </a:r>
          </a:p>
          <a:p>
            <a:pPr>
              <a:defRPr b="0" sz="3800">
                <a:solidFill>
                  <a:srgbClr val="FFFFFF"/>
                </a:solidFill>
                <a:latin typeface="Helvetica Light"/>
                <a:ea typeface="Helvetica Light"/>
                <a:cs typeface="Helvetica Light"/>
                <a:sym typeface="Helvetica Light"/>
              </a:defRPr>
            </a:pPr>
            <a:r>
              <a:t>Red Hen Lab</a:t>
            </a:r>
          </a:p>
          <a:p>
            <a:pPr>
              <a:defRPr b="0" sz="3800">
                <a:solidFill>
                  <a:srgbClr val="FFFFFF"/>
                </a:solidFill>
                <a:latin typeface="Helvetica Light"/>
                <a:ea typeface="Helvetica Light"/>
                <a:cs typeface="Helvetica Light"/>
                <a:sym typeface="Helvetica Light"/>
              </a:defRPr>
            </a:pPr>
            <a:r>
              <a:t>August 2019</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Higashiyama_Botanical_Garden_Shishiodoshi_20170617.gif" descr="Higashiyama_Botanical_Garden_Shishiodoshi_20170617.gif"/>
          <p:cNvPicPr>
            <a:picLocks noChangeAspect="0"/>
          </p:cNvPicPr>
          <p:nvPr>
            <p:ph type="pic" idx="21"/>
          </p:nvPr>
        </p:nvPicPr>
        <p:blipFill>
          <a:blip r:embed="rId2">
            <a:extLst/>
          </a:blip>
          <a:stretch>
            <a:fillRect/>
          </a:stretch>
        </p:blipFill>
        <p:spPr>
          <a:xfrm>
            <a:off x="0" y="1075266"/>
            <a:ext cx="13004800" cy="8669868"/>
          </a:xfrm>
          <a:prstGeom prst="rect">
            <a:avLst/>
          </a:prstGeom>
        </p:spPr>
      </p:pic>
      <p:sp>
        <p:nvSpPr>
          <p:cNvPr id="185" name="Imagine a leaky boar fountain"/>
          <p:cNvSpPr txBox="1"/>
          <p:nvPr/>
        </p:nvSpPr>
        <p:spPr>
          <a:xfrm>
            <a:off x="248432" y="102986"/>
            <a:ext cx="12506566" cy="7338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200"/>
            </a:lvl1pPr>
          </a:lstStyle>
          <a:p>
            <a:pPr/>
            <a:r>
              <a:t>Imagine a leaky boar fountain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A boar fountain step function"/>
          <p:cNvSpPr txBox="1"/>
          <p:nvPr>
            <p:ph type="title"/>
          </p:nvPr>
        </p:nvSpPr>
        <p:spPr>
          <a:xfrm>
            <a:off x="638984" y="254000"/>
            <a:ext cx="12066868" cy="2159000"/>
          </a:xfrm>
          <a:prstGeom prst="rect">
            <a:avLst/>
          </a:prstGeom>
        </p:spPr>
        <p:txBody>
          <a:bodyPr/>
          <a:lstStyle>
            <a:lvl1pPr defTabSz="508254">
              <a:defRPr sz="6960"/>
            </a:lvl1pPr>
          </a:lstStyle>
          <a:p>
            <a:pPr/>
            <a:r>
              <a:t>A boar fountain step function</a:t>
            </a:r>
          </a:p>
        </p:txBody>
      </p:sp>
      <p:sp>
        <p:nvSpPr>
          <p:cNvPr id="188" name="A shishi-odoshi (scareboar) or Indonesian boar fountain is used to scare away boar…"/>
          <p:cNvSpPr txBox="1"/>
          <p:nvPr>
            <p:ph type="body" idx="1"/>
          </p:nvPr>
        </p:nvSpPr>
        <p:spPr>
          <a:prstGeom prst="rect">
            <a:avLst/>
          </a:prstGeom>
        </p:spPr>
        <p:txBody>
          <a:bodyPr/>
          <a:lstStyle/>
          <a:p>
            <a:pPr marL="444499" indent="-444499">
              <a:defRPr sz="4000"/>
            </a:pPr>
            <a:r>
              <a:t>A shishi-odoshi (scareboar) or Indonesian boar fountain is used to scare away boar</a:t>
            </a:r>
          </a:p>
          <a:p>
            <a:pPr marL="444499" indent="-444499">
              <a:defRPr sz="4000"/>
            </a:pPr>
            <a:r>
              <a:t>In Chinese it’s called a 竹筒敲石 or "knocking stone with bamboo drum"</a:t>
            </a:r>
          </a:p>
          <a:p>
            <a:pPr marL="444499" indent="-444499">
              <a:defRPr sz="4000"/>
            </a:pPr>
            <a:r>
              <a:t>Imagine a leaky one. If the input is too little to tip it over, it just leaks out. If it’s enough, it tips over and makes a loud noise.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igmoid neuron"/>
          <p:cNvSpPr txBox="1"/>
          <p:nvPr>
            <p:ph type="title"/>
          </p:nvPr>
        </p:nvSpPr>
        <p:spPr>
          <a:prstGeom prst="rect">
            <a:avLst/>
          </a:prstGeom>
        </p:spPr>
        <p:txBody>
          <a:bodyPr/>
          <a:lstStyle/>
          <a:p>
            <a:pPr/>
            <a:r>
              <a:t>Sigmoid neuron</a:t>
            </a:r>
          </a:p>
        </p:txBody>
      </p:sp>
      <p:pic>
        <p:nvPicPr>
          <p:cNvPr id="191" name="Image" descr="Image"/>
          <p:cNvPicPr>
            <a:picLocks noChangeAspect="1"/>
          </p:cNvPicPr>
          <p:nvPr/>
        </p:nvPicPr>
        <p:blipFill>
          <a:blip r:embed="rId2">
            <a:extLst/>
          </a:blip>
          <a:stretch>
            <a:fillRect/>
          </a:stretch>
        </p:blipFill>
        <p:spPr>
          <a:xfrm>
            <a:off x="953292" y="2201276"/>
            <a:ext cx="8202802" cy="7184724"/>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mix3.png" descr="mix3.png"/>
          <p:cNvPicPr>
            <a:picLocks noChangeAspect="1"/>
          </p:cNvPicPr>
          <p:nvPr/>
        </p:nvPicPr>
        <p:blipFill>
          <a:blip r:embed="rId3">
            <a:extLst/>
          </a:blip>
          <a:stretch>
            <a:fillRect/>
          </a:stretch>
        </p:blipFill>
        <p:spPr>
          <a:xfrm>
            <a:off x="3290558" y="2212176"/>
            <a:ext cx="7689595" cy="3599949"/>
          </a:xfrm>
          <a:prstGeom prst="rect">
            <a:avLst/>
          </a:prstGeom>
          <a:ln w="12700">
            <a:miter lim="400000"/>
          </a:ln>
        </p:spPr>
      </p:pic>
      <p:sp>
        <p:nvSpPr>
          <p:cNvPr id="194" name="Colored liquids"/>
          <p:cNvSpPr txBox="1"/>
          <p:nvPr/>
        </p:nvSpPr>
        <p:spPr>
          <a:xfrm>
            <a:off x="637728" y="3541049"/>
            <a:ext cx="2372216" cy="4366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2200"/>
            </a:lvl1pPr>
          </a:lstStyle>
          <a:p>
            <a:pPr/>
            <a:r>
              <a:t>Colored liquids</a:t>
            </a:r>
          </a:p>
        </p:txBody>
      </p:sp>
      <p:sp>
        <p:nvSpPr>
          <p:cNvPr id="195" name="Colored liquids"/>
          <p:cNvSpPr txBox="1"/>
          <p:nvPr/>
        </p:nvSpPr>
        <p:spPr>
          <a:xfrm>
            <a:off x="637728" y="7221753"/>
            <a:ext cx="2372216" cy="4366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2200"/>
            </a:lvl1pPr>
          </a:lstStyle>
          <a:p>
            <a:pPr/>
            <a:r>
              <a:t>Colored liquids</a:t>
            </a:r>
          </a:p>
        </p:txBody>
      </p:sp>
      <p:pic>
        <p:nvPicPr>
          <p:cNvPr id="196" name="编组 5.png" descr="编组 5.png"/>
          <p:cNvPicPr>
            <a:picLocks noChangeAspect="1"/>
          </p:cNvPicPr>
          <p:nvPr/>
        </p:nvPicPr>
        <p:blipFill>
          <a:blip r:embed="rId4">
            <a:extLst/>
          </a:blip>
          <a:stretch>
            <a:fillRect/>
          </a:stretch>
        </p:blipFill>
        <p:spPr>
          <a:xfrm>
            <a:off x="3324705" y="5830682"/>
            <a:ext cx="7448849" cy="3573346"/>
          </a:xfrm>
          <a:prstGeom prst="rect">
            <a:avLst/>
          </a:prstGeom>
          <a:ln w="12700">
            <a:miter lim="400000"/>
          </a:ln>
        </p:spPr>
      </p:pic>
      <p:sp>
        <p:nvSpPr>
          <p:cNvPr id="197" name="Color Factory"/>
          <p:cNvSpPr txBox="1"/>
          <p:nvPr>
            <p:ph type="ctrTitle"/>
          </p:nvPr>
        </p:nvSpPr>
        <p:spPr>
          <a:xfrm>
            <a:off x="952500" y="-8279"/>
            <a:ext cx="11099800" cy="2159001"/>
          </a:xfrm>
          <a:prstGeom prst="rect">
            <a:avLst/>
          </a:prstGeom>
        </p:spPr>
        <p:txBody>
          <a:bodyPr anchor="ctr"/>
          <a:lstStyle/>
          <a:p>
            <a:pPr/>
            <a:r>
              <a:t>Color Factory</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编组 6.png" descr="编组 6.png"/>
          <p:cNvPicPr>
            <a:picLocks noChangeAspect="1"/>
          </p:cNvPicPr>
          <p:nvPr/>
        </p:nvPicPr>
        <p:blipFill>
          <a:blip r:embed="rId2">
            <a:extLst/>
          </a:blip>
          <a:stretch>
            <a:fillRect/>
          </a:stretch>
        </p:blipFill>
        <p:spPr>
          <a:xfrm>
            <a:off x="1444595" y="2750231"/>
            <a:ext cx="9821520" cy="4711559"/>
          </a:xfrm>
          <a:prstGeom prst="rect">
            <a:avLst/>
          </a:prstGeom>
          <a:ln w="12700">
            <a:miter lim="400000"/>
          </a:ln>
        </p:spPr>
      </p:pic>
      <p:sp>
        <p:nvSpPr>
          <p:cNvPr id="202" name="Color Factory"/>
          <p:cNvSpPr txBox="1"/>
          <p:nvPr>
            <p:ph type="title" idx="4294967295"/>
          </p:nvPr>
        </p:nvSpPr>
        <p:spPr>
          <a:xfrm>
            <a:off x="952500" y="-8279"/>
            <a:ext cx="11099800" cy="2159001"/>
          </a:xfrm>
          <a:prstGeom prst="rect">
            <a:avLst/>
          </a:prstGeom>
        </p:spPr>
        <p:txBody>
          <a:bodyPr/>
          <a:lstStyle/>
          <a:p>
            <a:pPr/>
            <a:r>
              <a:t>Color Factory</a:t>
            </a:r>
          </a:p>
        </p:txBody>
      </p:sp>
      <p:sp>
        <p:nvSpPr>
          <p:cNvPr id="203" name="With lager bias, it will be easier to overflow the mixer."/>
          <p:cNvSpPr txBox="1"/>
          <p:nvPr/>
        </p:nvSpPr>
        <p:spPr>
          <a:xfrm>
            <a:off x="2540761" y="8691894"/>
            <a:ext cx="7923277"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With lager bias, it will be easier to overflow the mixer.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Neurons are more powerful"/>
          <p:cNvSpPr txBox="1"/>
          <p:nvPr>
            <p:ph type="title"/>
          </p:nvPr>
        </p:nvSpPr>
        <p:spPr>
          <a:prstGeom prst="rect">
            <a:avLst/>
          </a:prstGeom>
        </p:spPr>
        <p:txBody>
          <a:bodyPr/>
          <a:lstStyle>
            <a:lvl1pPr defTabSz="502412">
              <a:defRPr sz="6880"/>
            </a:lvl1pPr>
          </a:lstStyle>
          <a:p>
            <a:pPr/>
            <a:r>
              <a:t>Neurons are more powerful</a:t>
            </a:r>
          </a:p>
        </p:txBody>
      </p:sp>
      <p:sp>
        <p:nvSpPr>
          <p:cNvPr id="206" name="Text"/>
          <p:cNvSpPr txBox="1"/>
          <p:nvPr/>
        </p:nvSpPr>
        <p:spPr>
          <a:xfrm>
            <a:off x="1200150" y="3073399"/>
            <a:ext cx="12700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3700"/>
              </a:lnSpc>
              <a:defRPr b="0" sz="1600">
                <a:solidFill>
                  <a:srgbClr val="333333"/>
                </a:solidFill>
                <a:latin typeface="Courier"/>
                <a:ea typeface="Courier"/>
                <a:cs typeface="Courier"/>
                <a:sym typeface="Courier"/>
              </a:defRPr>
            </a:pPr>
          </a:p>
        </p:txBody>
      </p:sp>
      <p:sp>
        <p:nvSpPr>
          <p:cNvPr id="207" name="Real neurons are far more complex than the perceptron model…"/>
          <p:cNvSpPr txBox="1"/>
          <p:nvPr/>
        </p:nvSpPr>
        <p:spPr>
          <a:xfrm>
            <a:off x="7239650" y="2780252"/>
            <a:ext cx="5258473" cy="53014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8937" indent="-388937" algn="l">
              <a:spcBef>
                <a:spcPts val="3200"/>
              </a:spcBef>
              <a:buSzPct val="141000"/>
              <a:buChar char="•"/>
              <a:defRPr b="0" sz="2000"/>
            </a:pPr>
            <a:r>
              <a:t>Real neurons are far more complex than the perceptron model</a:t>
            </a:r>
          </a:p>
          <a:p>
            <a:pPr marL="388937" indent="-388937" algn="l">
              <a:spcBef>
                <a:spcPts val="3200"/>
              </a:spcBef>
              <a:buSzPct val="141000"/>
              <a:buChar char="•"/>
              <a:defRPr b="0" sz="2000"/>
            </a:pPr>
            <a:r>
              <a:t>Neuroscience studies suggest a powerful </a:t>
            </a:r>
            <a:r>
              <a:rPr b="1"/>
              <a:t>information processing capacity </a:t>
            </a:r>
            <a:r>
              <a:t>within a single neuron, possibly even face recognition</a:t>
            </a:r>
          </a:p>
          <a:p>
            <a:pPr marL="388937" indent="-388937" algn="l">
              <a:spcBef>
                <a:spcPts val="3200"/>
              </a:spcBef>
              <a:buSzPct val="141000"/>
              <a:buChar char="•"/>
              <a:defRPr b="0" sz="2000"/>
            </a:pPr>
            <a:r>
              <a:t>The ability of single neurons to perform complex tasks indicates that the neuron contains </a:t>
            </a:r>
            <a:r>
              <a:rPr b="1"/>
              <a:t>far more internal structure</a:t>
            </a:r>
            <a:r>
              <a:t> than the perceptron model suggests</a:t>
            </a:r>
          </a:p>
          <a:p>
            <a:pPr marL="388937" indent="-388937" algn="l">
              <a:spcBef>
                <a:spcPts val="3200"/>
              </a:spcBef>
              <a:buSzPct val="141000"/>
              <a:buChar char="•"/>
              <a:defRPr b="0" sz="2000"/>
            </a:pPr>
            <a:r>
              <a:t>A deeper understanding of how neurons process information can lead to new forms of AI </a:t>
            </a:r>
          </a:p>
        </p:txBody>
      </p:sp>
      <p:sp>
        <p:nvSpPr>
          <p:cNvPr id="208" name="A door to new forms of AI"/>
          <p:cNvSpPr txBox="1"/>
          <p:nvPr/>
        </p:nvSpPr>
        <p:spPr>
          <a:xfrm>
            <a:off x="685214" y="2419578"/>
            <a:ext cx="5500764"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700"/>
            </a:lvl1pPr>
          </a:lstStyle>
          <a:p>
            <a:pPr/>
            <a:r>
              <a:t>A door to new forms of AI</a:t>
            </a:r>
          </a:p>
        </p:txBody>
      </p:sp>
      <p:pic>
        <p:nvPicPr>
          <p:cNvPr id="209" name="Image" descr="Image"/>
          <p:cNvPicPr>
            <a:picLocks noChangeAspect="1"/>
          </p:cNvPicPr>
          <p:nvPr/>
        </p:nvPicPr>
        <p:blipFill>
          <a:blip r:embed="rId3">
            <a:extLst/>
          </a:blip>
          <a:stretch>
            <a:fillRect/>
          </a:stretch>
        </p:blipFill>
        <p:spPr>
          <a:xfrm>
            <a:off x="548855" y="4051777"/>
            <a:ext cx="6363111" cy="3377247"/>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B. Neural Network"/>
          <p:cNvSpPr txBox="1"/>
          <p:nvPr>
            <p:ph type="title"/>
          </p:nvPr>
        </p:nvSpPr>
        <p:spPr>
          <a:prstGeom prst="rect">
            <a:avLst/>
          </a:prstGeom>
        </p:spPr>
        <p:txBody>
          <a:bodyPr/>
          <a:lstStyle/>
          <a:p>
            <a:pPr/>
            <a:r>
              <a:t>B. Neural Network</a:t>
            </a:r>
          </a:p>
        </p:txBody>
      </p:sp>
      <p:sp>
        <p:nvSpPr>
          <p:cNvPr id="214" name="Multilayer networks of perceptrons"/>
          <p:cNvSpPr txBox="1"/>
          <p:nvPr>
            <p:ph type="body" sz="half" idx="1"/>
          </p:nvPr>
        </p:nvSpPr>
        <p:spPr>
          <a:xfrm>
            <a:off x="1270000" y="5029200"/>
            <a:ext cx="10464800" cy="3684538"/>
          </a:xfrm>
          <a:prstGeom prst="rect">
            <a:avLst/>
          </a:prstGeom>
        </p:spPr>
        <p:txBody>
          <a:bodyPr/>
          <a:lstStyle/>
          <a:p>
            <a:pPr/>
            <a:r>
              <a:t>Multilayer networks of perceptrons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Perceptron networks"/>
          <p:cNvSpPr txBox="1"/>
          <p:nvPr>
            <p:ph type="title"/>
          </p:nvPr>
        </p:nvSpPr>
        <p:spPr>
          <a:prstGeom prst="rect">
            <a:avLst/>
          </a:prstGeom>
        </p:spPr>
        <p:txBody>
          <a:bodyPr/>
          <a:lstStyle/>
          <a:p>
            <a:pPr/>
            <a:r>
              <a:t>Perceptron networks</a:t>
            </a:r>
          </a:p>
        </p:txBody>
      </p:sp>
      <p:pic>
        <p:nvPicPr>
          <p:cNvPr id="217" name="per.png" descr="per.png"/>
          <p:cNvPicPr>
            <a:picLocks noChangeAspect="1"/>
          </p:cNvPicPr>
          <p:nvPr/>
        </p:nvPicPr>
        <p:blipFill>
          <a:blip r:embed="rId2">
            <a:extLst/>
          </a:blip>
          <a:stretch>
            <a:fillRect/>
          </a:stretch>
        </p:blipFill>
        <p:spPr>
          <a:xfrm>
            <a:off x="1568450" y="2978150"/>
            <a:ext cx="9867900" cy="3797300"/>
          </a:xfrm>
          <a:prstGeom prst="rect">
            <a:avLst/>
          </a:prstGeom>
          <a:ln w="12700">
            <a:miter lim="400000"/>
          </a:ln>
        </p:spPr>
      </p:pic>
      <p:sp>
        <p:nvSpPr>
          <p:cNvPr id="218" name="Many-to-one and many-to-many connections"/>
          <p:cNvSpPr txBox="1"/>
          <p:nvPr/>
        </p:nvSpPr>
        <p:spPr>
          <a:xfrm>
            <a:off x="2311958" y="7730421"/>
            <a:ext cx="8380884"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200"/>
              </a:spcBef>
              <a:defRPr b="0" sz="3200"/>
            </a:lvl1pPr>
          </a:lstStyle>
          <a:p>
            <a:pPr/>
            <a:r>
              <a:t>Many-to-one and many-to-many connections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Multilayer perceptron"/>
          <p:cNvSpPr txBox="1"/>
          <p:nvPr>
            <p:ph type="title"/>
          </p:nvPr>
        </p:nvSpPr>
        <p:spPr>
          <a:prstGeom prst="rect">
            <a:avLst/>
          </a:prstGeom>
        </p:spPr>
        <p:txBody>
          <a:bodyPr/>
          <a:lstStyle/>
          <a:p>
            <a:pPr/>
            <a:r>
              <a:t>Multilayer perceptron</a:t>
            </a:r>
          </a:p>
        </p:txBody>
      </p:sp>
      <p:sp>
        <p:nvSpPr>
          <p:cNvPr id="221" name="Multilayer perceptron also named deep feedforward networks.…"/>
          <p:cNvSpPr txBox="1"/>
          <p:nvPr>
            <p:ph type="body" sz="half" idx="1"/>
          </p:nvPr>
        </p:nvSpPr>
        <p:spPr>
          <a:xfrm>
            <a:off x="7436024" y="2120587"/>
            <a:ext cx="5647208" cy="6286501"/>
          </a:xfrm>
          <a:prstGeom prst="rect">
            <a:avLst/>
          </a:prstGeom>
        </p:spPr>
        <p:txBody>
          <a:bodyPr/>
          <a:lstStyle/>
          <a:p>
            <a:pPr marL="388937" indent="-388937">
              <a:spcBef>
                <a:spcPts val="3200"/>
              </a:spcBef>
              <a:defRPr sz="2800"/>
            </a:pPr>
            <a:r>
              <a:t>Multilayer perceptron also named deep feedforward networks. </a:t>
            </a:r>
          </a:p>
          <a:p>
            <a:pPr marL="388937" indent="-388937">
              <a:spcBef>
                <a:spcPts val="3200"/>
              </a:spcBef>
              <a:defRPr sz="2800"/>
            </a:pPr>
            <a:r>
              <a:t>It adds hidden layers to the previous perceptron.</a:t>
            </a:r>
          </a:p>
        </p:txBody>
      </p:sp>
      <p:pic>
        <p:nvPicPr>
          <p:cNvPr id="222" name="layer.png" descr="layer.png"/>
          <p:cNvPicPr>
            <a:picLocks noChangeAspect="1"/>
          </p:cNvPicPr>
          <p:nvPr/>
        </p:nvPicPr>
        <p:blipFill>
          <a:blip r:embed="rId3">
            <a:extLst/>
          </a:blip>
          <a:stretch>
            <a:fillRect/>
          </a:stretch>
        </p:blipFill>
        <p:spPr>
          <a:xfrm>
            <a:off x="881923" y="3085423"/>
            <a:ext cx="6114116" cy="4356828"/>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Multilayer perceptron"/>
          <p:cNvSpPr txBox="1"/>
          <p:nvPr>
            <p:ph type="title"/>
          </p:nvPr>
        </p:nvSpPr>
        <p:spPr>
          <a:prstGeom prst="rect">
            <a:avLst/>
          </a:prstGeom>
        </p:spPr>
        <p:txBody>
          <a:bodyPr/>
          <a:lstStyle/>
          <a:p>
            <a:pPr/>
            <a:r>
              <a:t>Multilayer perceptron</a:t>
            </a:r>
          </a:p>
        </p:txBody>
      </p:sp>
      <p:sp>
        <p:nvSpPr>
          <p:cNvPr id="227" name="The leftmost layer 0 is the input layer.…"/>
          <p:cNvSpPr txBox="1"/>
          <p:nvPr/>
        </p:nvSpPr>
        <p:spPr>
          <a:xfrm>
            <a:off x="7147924" y="3528561"/>
            <a:ext cx="5731387" cy="31118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5593" indent="-305593" algn="l" defTabSz="457200">
              <a:lnSpc>
                <a:spcPct val="117999"/>
              </a:lnSpc>
              <a:buSzPct val="145000"/>
              <a:buChar char="•"/>
              <a:defRPr b="0" sz="2100"/>
            </a:pPr>
            <a:r>
              <a:t>The leftmost layer 0 is the </a:t>
            </a:r>
            <a:r>
              <a:rPr b="1"/>
              <a:t>input layer</a:t>
            </a:r>
            <a:r>
              <a:t>.</a:t>
            </a:r>
          </a:p>
          <a:p>
            <a:pPr marL="305593" indent="-305593" algn="l" defTabSz="457200">
              <a:lnSpc>
                <a:spcPct val="117999"/>
              </a:lnSpc>
              <a:buSzPct val="145000"/>
              <a:buChar char="•"/>
              <a:defRPr b="0" sz="2100"/>
            </a:pPr>
            <a:r>
              <a:t>The rightmost layer 2 is the </a:t>
            </a:r>
            <a:r>
              <a:rPr b="1"/>
              <a:t>output layer</a:t>
            </a:r>
            <a:r>
              <a:t>.</a:t>
            </a:r>
          </a:p>
          <a:p>
            <a:pPr marL="305593" indent="-305593" algn="l" defTabSz="457200">
              <a:lnSpc>
                <a:spcPct val="117999"/>
              </a:lnSpc>
              <a:buSzPct val="145000"/>
              <a:buChar char="•"/>
              <a:defRPr b="0" sz="2100"/>
            </a:pPr>
            <a:r>
              <a:t>The middle layer 1 is called </a:t>
            </a:r>
            <a:r>
              <a:rPr b="1"/>
              <a:t>hidden layer</a:t>
            </a:r>
            <a:r>
              <a:t>.</a:t>
            </a:r>
          </a:p>
          <a:p>
            <a:pPr marL="305593" indent="-305593" algn="l" defTabSz="457200">
              <a:lnSpc>
                <a:spcPct val="117999"/>
              </a:lnSpc>
              <a:buSzPct val="145000"/>
              <a:buChar char="•"/>
              <a:defRPr b="0" sz="2100"/>
            </a:pPr>
            <a:r>
              <a:t>Here the input layer and output layer have 2 nodes and the hidden layer has 3 nodes. </a:t>
            </a:r>
          </a:p>
          <a:p>
            <a:pPr marL="305593" indent="-305593" algn="l" defTabSz="457200">
              <a:lnSpc>
                <a:spcPct val="117999"/>
              </a:lnSpc>
              <a:buSzPct val="145000"/>
              <a:buChar char="•"/>
              <a:defRPr b="0" sz="2100"/>
            </a:pPr>
            <a:r>
              <a:t>Although there are three layers, only </a:t>
            </a:r>
            <a:r>
              <a:rPr b="1"/>
              <a:t>two of them has weight</a:t>
            </a:r>
            <a:r>
              <a:t>, so we call this network as </a:t>
            </a:r>
            <a:r>
              <a:rPr b="1"/>
              <a:t>a two-layer network</a:t>
            </a:r>
            <a:r>
              <a:t>.</a:t>
            </a:r>
          </a:p>
        </p:txBody>
      </p:sp>
      <p:pic>
        <p:nvPicPr>
          <p:cNvPr id="228" name="layer.png" descr="layer.png"/>
          <p:cNvPicPr>
            <a:picLocks noChangeAspect="1"/>
          </p:cNvPicPr>
          <p:nvPr/>
        </p:nvPicPr>
        <p:blipFill>
          <a:blip r:embed="rId3">
            <a:extLst/>
          </a:blip>
          <a:stretch>
            <a:fillRect/>
          </a:stretch>
        </p:blipFill>
        <p:spPr>
          <a:xfrm>
            <a:off x="881923" y="3085423"/>
            <a:ext cx="6114116" cy="435682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A. Perceptron"/>
          <p:cNvSpPr txBox="1"/>
          <p:nvPr>
            <p:ph type="title"/>
          </p:nvPr>
        </p:nvSpPr>
        <p:spPr>
          <a:prstGeom prst="rect">
            <a:avLst/>
          </a:prstGeom>
        </p:spPr>
        <p:txBody>
          <a:bodyPr/>
          <a:lstStyle/>
          <a:p>
            <a:pPr/>
            <a:r>
              <a:t>A. Perceptron</a:t>
            </a:r>
          </a:p>
        </p:txBody>
      </p:sp>
      <p:sp>
        <p:nvSpPr>
          <p:cNvPr id="142" name="The  building blocks of neural networks"/>
          <p:cNvSpPr txBox="1"/>
          <p:nvPr>
            <p:ph type="body" sz="half" idx="1"/>
          </p:nvPr>
        </p:nvSpPr>
        <p:spPr>
          <a:xfrm>
            <a:off x="1270000" y="5029200"/>
            <a:ext cx="10464800" cy="3684538"/>
          </a:xfrm>
          <a:prstGeom prst="rect">
            <a:avLst/>
          </a:prstGeom>
        </p:spPr>
        <p:txBody>
          <a:bodyPr/>
          <a:lstStyle/>
          <a:p>
            <a:pPr/>
            <a:r>
              <a:t>The  building blocks of neural networks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Rounded Rectangle"/>
          <p:cNvSpPr/>
          <p:nvPr/>
        </p:nvSpPr>
        <p:spPr>
          <a:xfrm>
            <a:off x="8258316" y="3669929"/>
            <a:ext cx="1711554" cy="5291908"/>
          </a:xfrm>
          <a:prstGeom prst="roundRect">
            <a:avLst>
              <a:gd name="adj" fmla="val 14867"/>
            </a:avLst>
          </a:prstGeom>
          <a:solidFill>
            <a:srgbClr val="F8C81E">
              <a:alpha val="32633"/>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33" name="Rounded Rectangle"/>
          <p:cNvSpPr/>
          <p:nvPr/>
        </p:nvSpPr>
        <p:spPr>
          <a:xfrm>
            <a:off x="5466224" y="3669929"/>
            <a:ext cx="1711554" cy="5291908"/>
          </a:xfrm>
          <a:prstGeom prst="roundRect">
            <a:avLst>
              <a:gd name="adj" fmla="val 14867"/>
            </a:avLst>
          </a:prstGeom>
          <a:solidFill>
            <a:srgbClr val="F8C81E">
              <a:alpha val="32633"/>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34" name="Rounded Rectangle"/>
          <p:cNvSpPr/>
          <p:nvPr/>
        </p:nvSpPr>
        <p:spPr>
          <a:xfrm>
            <a:off x="2532524" y="3669929"/>
            <a:ext cx="1711554" cy="5291908"/>
          </a:xfrm>
          <a:prstGeom prst="roundRect">
            <a:avLst>
              <a:gd name="adj" fmla="val 14867"/>
            </a:avLst>
          </a:prstGeom>
          <a:solidFill>
            <a:srgbClr val="F8C81E">
              <a:alpha val="32633"/>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35" name="Circle"/>
          <p:cNvSpPr/>
          <p:nvPr/>
        </p:nvSpPr>
        <p:spPr>
          <a:xfrm>
            <a:off x="5833026" y="4289893"/>
            <a:ext cx="977951" cy="977950"/>
          </a:xfrm>
          <a:prstGeom prst="ellipse">
            <a:avLst/>
          </a:prstGeom>
          <a:solidFill>
            <a:schemeClr val="accent3"/>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36" name="Circle"/>
          <p:cNvSpPr/>
          <p:nvPr/>
        </p:nvSpPr>
        <p:spPr>
          <a:xfrm>
            <a:off x="5833026" y="5763755"/>
            <a:ext cx="977951" cy="977951"/>
          </a:xfrm>
          <a:prstGeom prst="ellipse">
            <a:avLst/>
          </a:prstGeom>
          <a:solidFill>
            <a:schemeClr val="accent3"/>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37" name="Circle"/>
          <p:cNvSpPr/>
          <p:nvPr/>
        </p:nvSpPr>
        <p:spPr>
          <a:xfrm>
            <a:off x="5833026" y="7237617"/>
            <a:ext cx="977951" cy="977950"/>
          </a:xfrm>
          <a:prstGeom prst="ellipse">
            <a:avLst/>
          </a:prstGeom>
          <a:solidFill>
            <a:schemeClr val="accent3"/>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38" name="Circle"/>
          <p:cNvSpPr/>
          <p:nvPr/>
        </p:nvSpPr>
        <p:spPr>
          <a:xfrm>
            <a:off x="2899326" y="5108686"/>
            <a:ext cx="977951" cy="977951"/>
          </a:xfrm>
          <a:prstGeom prst="ellipse">
            <a:avLst/>
          </a:prstGeom>
          <a:solidFill>
            <a:schemeClr val="accent1">
              <a:lumOff val="16847"/>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245" name="Group"/>
          <p:cNvGrpSpPr/>
          <p:nvPr/>
        </p:nvGrpSpPr>
        <p:grpSpPr>
          <a:xfrm>
            <a:off x="3842812" y="4811174"/>
            <a:ext cx="2040491" cy="2949379"/>
            <a:chOff x="-108877" y="-124727"/>
            <a:chExt cx="2040490" cy="2949377"/>
          </a:xfrm>
        </p:grpSpPr>
        <p:pic>
          <p:nvPicPr>
            <p:cNvPr id="239" name="Line Line" descr="Line Line"/>
            <p:cNvPicPr>
              <a:picLocks noChangeAspect="0"/>
            </p:cNvPicPr>
            <p:nvPr/>
          </p:nvPicPr>
          <p:blipFill>
            <a:blip r:embed="rId2">
              <a:extLst/>
            </a:blip>
            <a:stretch>
              <a:fillRect/>
            </a:stretch>
          </p:blipFill>
          <p:spPr>
            <a:xfrm rot="1305945">
              <a:off x="-95451" y="915363"/>
              <a:ext cx="2017774" cy="246564"/>
            </a:xfrm>
            <a:prstGeom prst="rect">
              <a:avLst/>
            </a:prstGeom>
            <a:effectLst/>
          </p:spPr>
        </p:pic>
        <p:pic>
          <p:nvPicPr>
            <p:cNvPr id="241" name="Line Line" descr="Line Line"/>
            <p:cNvPicPr>
              <a:picLocks noChangeAspect="0"/>
            </p:cNvPicPr>
            <p:nvPr/>
          </p:nvPicPr>
          <p:blipFill>
            <a:blip r:embed="rId3">
              <a:extLst/>
            </a:blip>
            <a:stretch>
              <a:fillRect/>
            </a:stretch>
          </p:blipFill>
          <p:spPr>
            <a:xfrm rot="20405413">
              <a:off x="-79000" y="207113"/>
              <a:ext cx="1992184" cy="246564"/>
            </a:xfrm>
            <a:prstGeom prst="rect">
              <a:avLst/>
            </a:prstGeom>
            <a:effectLst/>
          </p:spPr>
        </p:pic>
        <p:pic>
          <p:nvPicPr>
            <p:cNvPr id="243" name="Line Line" descr="Line Line"/>
            <p:cNvPicPr>
              <a:picLocks noChangeAspect="0"/>
            </p:cNvPicPr>
            <p:nvPr/>
          </p:nvPicPr>
          <p:blipFill>
            <a:blip r:embed="rId4">
              <a:extLst/>
            </a:blip>
            <a:stretch>
              <a:fillRect/>
            </a:stretch>
          </p:blipFill>
          <p:spPr>
            <a:xfrm rot="2901544">
              <a:off x="-485427" y="1575595"/>
              <a:ext cx="2793589" cy="246565"/>
            </a:xfrm>
            <a:prstGeom prst="rect">
              <a:avLst/>
            </a:prstGeom>
            <a:effectLst/>
          </p:spPr>
        </p:pic>
      </p:grpSp>
      <p:sp>
        <p:nvSpPr>
          <p:cNvPr id="246" name="Circle"/>
          <p:cNvSpPr/>
          <p:nvPr/>
        </p:nvSpPr>
        <p:spPr>
          <a:xfrm>
            <a:off x="2899326" y="6645386"/>
            <a:ext cx="977951" cy="977951"/>
          </a:xfrm>
          <a:prstGeom prst="ellipse">
            <a:avLst/>
          </a:prstGeom>
          <a:solidFill>
            <a:schemeClr val="accent1">
              <a:lumOff val="16847"/>
            </a:schemeClr>
          </a:solidFill>
          <a:ln w="12700">
            <a:miter lim="400000"/>
          </a:ln>
        </p:spPr>
        <p:txBody>
          <a:bodyPr lIns="50800" tIns="50800" rIns="50800" bIns="50800" anchor="ctr"/>
          <a:lstStyle/>
          <a:p>
            <a:pPr>
              <a:defRPr b="0" sz="2200">
                <a:solidFill>
                  <a:srgbClr val="FFFFFF"/>
                </a:solidFill>
                <a:latin typeface="Chalkboard SE Regular"/>
                <a:ea typeface="Chalkboard SE Regular"/>
                <a:cs typeface="Chalkboard SE Regular"/>
                <a:sym typeface="Chalkboard SE Regular"/>
              </a:defRPr>
            </a:pPr>
          </a:p>
        </p:txBody>
      </p:sp>
      <p:grpSp>
        <p:nvGrpSpPr>
          <p:cNvPr id="253" name="Group"/>
          <p:cNvGrpSpPr/>
          <p:nvPr/>
        </p:nvGrpSpPr>
        <p:grpSpPr>
          <a:xfrm>
            <a:off x="3843698" y="5004385"/>
            <a:ext cx="2042943" cy="2999103"/>
            <a:chOff x="-109926" y="-100055"/>
            <a:chExt cx="2042941" cy="2999101"/>
          </a:xfrm>
        </p:grpSpPr>
        <p:pic>
          <p:nvPicPr>
            <p:cNvPr id="247" name="Line Line" descr="Line Line"/>
            <p:cNvPicPr>
              <a:picLocks noChangeAspect="0"/>
            </p:cNvPicPr>
            <p:nvPr/>
          </p:nvPicPr>
          <p:blipFill>
            <a:blip r:embed="rId5">
              <a:extLst/>
            </a:blip>
            <a:stretch>
              <a:fillRect/>
            </a:stretch>
          </p:blipFill>
          <p:spPr>
            <a:xfrm rot="18655109">
              <a:off x="-505762" y="928386"/>
              <a:ext cx="2834614" cy="246565"/>
            </a:xfrm>
            <a:prstGeom prst="rect">
              <a:avLst/>
            </a:prstGeom>
            <a:effectLst/>
          </p:spPr>
        </p:pic>
        <p:pic>
          <p:nvPicPr>
            <p:cNvPr id="249" name="Line Line" descr="Line Line"/>
            <p:cNvPicPr>
              <a:picLocks noChangeAspect="0"/>
            </p:cNvPicPr>
            <p:nvPr/>
          </p:nvPicPr>
          <p:blipFill>
            <a:blip r:embed="rId6">
              <a:extLst/>
            </a:blip>
            <a:stretch>
              <a:fillRect/>
            </a:stretch>
          </p:blipFill>
          <p:spPr>
            <a:xfrm rot="20254587">
              <a:off x="-97668" y="1604463"/>
              <a:ext cx="2020435" cy="246565"/>
            </a:xfrm>
            <a:prstGeom prst="rect">
              <a:avLst/>
            </a:prstGeom>
            <a:effectLst/>
          </p:spPr>
        </p:pic>
        <p:pic>
          <p:nvPicPr>
            <p:cNvPr id="251" name="Line Line" descr="Line Line"/>
            <p:cNvPicPr>
              <a:picLocks noChangeAspect="0"/>
            </p:cNvPicPr>
            <p:nvPr/>
          </p:nvPicPr>
          <p:blipFill>
            <a:blip r:embed="rId7">
              <a:extLst/>
            </a:blip>
            <a:stretch>
              <a:fillRect/>
            </a:stretch>
          </p:blipFill>
          <p:spPr>
            <a:xfrm rot="1238027">
              <a:off x="-84817" y="2312272"/>
              <a:ext cx="1975740" cy="246564"/>
            </a:xfrm>
            <a:prstGeom prst="rect">
              <a:avLst/>
            </a:prstGeom>
            <a:effectLst/>
          </p:spPr>
        </p:pic>
      </p:grpSp>
      <p:sp>
        <p:nvSpPr>
          <p:cNvPr id="254" name="Circle"/>
          <p:cNvSpPr/>
          <p:nvPr/>
        </p:nvSpPr>
        <p:spPr>
          <a:xfrm>
            <a:off x="8625118" y="5108686"/>
            <a:ext cx="977951" cy="977951"/>
          </a:xfrm>
          <a:prstGeom prst="ellipse">
            <a:avLst/>
          </a:prstGeom>
          <a:solidFill>
            <a:schemeClr val="accent6"/>
          </a:solidFill>
          <a:ln w="12700">
            <a:miter lim="400000"/>
          </a:ln>
        </p:spPr>
        <p:txBody>
          <a:bodyPr lIns="50800" tIns="50800" rIns="50800" bIns="50800" anchor="ctr"/>
          <a:lstStyle/>
          <a:p>
            <a:pPr>
              <a:defRPr b="0" sz="2200">
                <a:solidFill>
                  <a:srgbClr val="FFFFFF"/>
                </a:solidFill>
                <a:latin typeface="Chalkboard SE Regular"/>
                <a:ea typeface="Chalkboard SE Regular"/>
                <a:cs typeface="Chalkboard SE Regular"/>
                <a:sym typeface="Chalkboard SE Regular"/>
              </a:defRPr>
            </a:pPr>
          </a:p>
        </p:txBody>
      </p:sp>
      <p:sp>
        <p:nvSpPr>
          <p:cNvPr id="255" name="Circle"/>
          <p:cNvSpPr/>
          <p:nvPr/>
        </p:nvSpPr>
        <p:spPr>
          <a:xfrm>
            <a:off x="8625118" y="6645386"/>
            <a:ext cx="977951" cy="977951"/>
          </a:xfrm>
          <a:prstGeom prst="ellipse">
            <a:avLst/>
          </a:prstGeom>
          <a:solidFill>
            <a:schemeClr val="accent6"/>
          </a:solidFill>
          <a:ln w="12700">
            <a:miter lim="400000"/>
          </a:ln>
        </p:spPr>
        <p:txBody>
          <a:bodyPr lIns="50800" tIns="50800" rIns="50800" bIns="50800" anchor="ctr"/>
          <a:lstStyle/>
          <a:p>
            <a:pPr>
              <a:defRPr b="0" sz="2200">
                <a:solidFill>
                  <a:srgbClr val="FFFFFF"/>
                </a:solidFill>
                <a:latin typeface="Chalkboard SE Regular"/>
                <a:ea typeface="Chalkboard SE Regular"/>
                <a:cs typeface="Chalkboard SE Regular"/>
                <a:sym typeface="Chalkboard SE Regular"/>
              </a:defRPr>
            </a:pPr>
          </a:p>
        </p:txBody>
      </p:sp>
      <p:grpSp>
        <p:nvGrpSpPr>
          <p:cNvPr id="260" name="Group"/>
          <p:cNvGrpSpPr/>
          <p:nvPr/>
        </p:nvGrpSpPr>
        <p:grpSpPr>
          <a:xfrm>
            <a:off x="6735547" y="4758121"/>
            <a:ext cx="1985019" cy="2408222"/>
            <a:chOff x="-111163" y="-125577"/>
            <a:chExt cx="1985017" cy="2408220"/>
          </a:xfrm>
        </p:grpSpPr>
        <p:pic>
          <p:nvPicPr>
            <p:cNvPr id="256" name="Line Line" descr="Line Line"/>
            <p:cNvPicPr>
              <a:picLocks noChangeAspect="0"/>
            </p:cNvPicPr>
            <p:nvPr/>
          </p:nvPicPr>
          <p:blipFill>
            <a:blip r:embed="rId8">
              <a:extLst/>
            </a:blip>
            <a:stretch>
              <a:fillRect/>
            </a:stretch>
          </p:blipFill>
          <p:spPr>
            <a:xfrm rot="992946">
              <a:off x="-63257" y="139128"/>
              <a:ext cx="1894510" cy="246564"/>
            </a:xfrm>
            <a:prstGeom prst="rect">
              <a:avLst/>
            </a:prstGeom>
            <a:effectLst/>
          </p:spPr>
        </p:pic>
        <p:pic>
          <p:nvPicPr>
            <p:cNvPr id="258" name="Line Line" descr="Line Line"/>
            <p:cNvPicPr>
              <a:picLocks noChangeAspect="0"/>
            </p:cNvPicPr>
            <p:nvPr/>
          </p:nvPicPr>
          <p:blipFill>
            <a:blip r:embed="rId9">
              <a:extLst/>
            </a:blip>
            <a:stretch>
              <a:fillRect/>
            </a:stretch>
          </p:blipFill>
          <p:spPr>
            <a:xfrm rot="3030910">
              <a:off x="-529880" y="991796"/>
              <a:ext cx="2822450" cy="246564"/>
            </a:xfrm>
            <a:prstGeom prst="rect">
              <a:avLst/>
            </a:prstGeom>
            <a:effectLst/>
          </p:spPr>
        </p:pic>
      </p:grpSp>
      <p:grpSp>
        <p:nvGrpSpPr>
          <p:cNvPr id="265" name="Group"/>
          <p:cNvGrpSpPr/>
          <p:nvPr/>
        </p:nvGrpSpPr>
        <p:grpSpPr>
          <a:xfrm>
            <a:off x="6767130" y="5428392"/>
            <a:ext cx="1925389" cy="1910617"/>
            <a:chOff x="-79431" y="-123678"/>
            <a:chExt cx="1925388" cy="1910616"/>
          </a:xfrm>
        </p:grpSpPr>
        <p:pic>
          <p:nvPicPr>
            <p:cNvPr id="261" name="Line Line" descr="Line Line"/>
            <p:cNvPicPr>
              <a:picLocks noChangeAspect="0"/>
            </p:cNvPicPr>
            <p:nvPr/>
          </p:nvPicPr>
          <p:blipFill>
            <a:blip r:embed="rId10">
              <a:extLst/>
            </a:blip>
            <a:stretch>
              <a:fillRect/>
            </a:stretch>
          </p:blipFill>
          <p:spPr>
            <a:xfrm rot="20235593">
              <a:off x="-100031" y="247349"/>
              <a:ext cx="1969263" cy="246564"/>
            </a:xfrm>
            <a:prstGeom prst="rect">
              <a:avLst/>
            </a:prstGeom>
            <a:effectLst/>
          </p:spPr>
        </p:pic>
        <p:pic>
          <p:nvPicPr>
            <p:cNvPr id="263" name="Line Line" descr="Line Line"/>
            <p:cNvPicPr>
              <a:picLocks noChangeAspect="0"/>
            </p:cNvPicPr>
            <p:nvPr/>
          </p:nvPicPr>
          <p:blipFill>
            <a:blip r:embed="rId11">
              <a:extLst/>
            </a:blip>
            <a:stretch>
              <a:fillRect/>
            </a:stretch>
          </p:blipFill>
          <p:spPr>
            <a:xfrm rot="1655440">
              <a:off x="-138533" y="1081147"/>
              <a:ext cx="2043592" cy="246564"/>
            </a:xfrm>
            <a:prstGeom prst="rect">
              <a:avLst/>
            </a:prstGeom>
            <a:effectLst/>
          </p:spPr>
        </p:pic>
      </p:grpSp>
      <p:grpSp>
        <p:nvGrpSpPr>
          <p:cNvPr id="270" name="Group"/>
          <p:cNvGrpSpPr/>
          <p:nvPr/>
        </p:nvGrpSpPr>
        <p:grpSpPr>
          <a:xfrm>
            <a:off x="6736826" y="5696557"/>
            <a:ext cx="1982211" cy="2254464"/>
            <a:chOff x="-109853" y="-100145"/>
            <a:chExt cx="1982209" cy="2254463"/>
          </a:xfrm>
        </p:grpSpPr>
        <p:pic>
          <p:nvPicPr>
            <p:cNvPr id="266" name="Line Line" descr="Line Line"/>
            <p:cNvPicPr>
              <a:picLocks noChangeAspect="0"/>
            </p:cNvPicPr>
            <p:nvPr/>
          </p:nvPicPr>
          <p:blipFill>
            <a:blip r:embed="rId12">
              <a:extLst/>
            </a:blip>
            <a:stretch>
              <a:fillRect/>
            </a:stretch>
          </p:blipFill>
          <p:spPr>
            <a:xfrm rot="18659132">
              <a:off x="-487991" y="891035"/>
              <a:ext cx="2738485" cy="246565"/>
            </a:xfrm>
            <a:prstGeom prst="rect">
              <a:avLst/>
            </a:prstGeom>
            <a:effectLst/>
          </p:spPr>
        </p:pic>
        <p:pic>
          <p:nvPicPr>
            <p:cNvPr id="268" name="Line Line" descr="Line Line"/>
            <p:cNvPicPr>
              <a:picLocks noChangeAspect="0"/>
            </p:cNvPicPr>
            <p:nvPr/>
          </p:nvPicPr>
          <p:blipFill>
            <a:blip r:embed="rId13">
              <a:extLst/>
            </a:blip>
            <a:stretch>
              <a:fillRect/>
            </a:stretch>
          </p:blipFill>
          <p:spPr>
            <a:xfrm rot="20654396">
              <a:off x="-59911" y="1655663"/>
              <a:ext cx="1890394" cy="246565"/>
            </a:xfrm>
            <a:prstGeom prst="rect">
              <a:avLst/>
            </a:prstGeom>
            <a:effectLst/>
          </p:spPr>
        </p:pic>
      </p:grpSp>
      <p:sp>
        <p:nvSpPr>
          <p:cNvPr id="271" name="Output Layer"/>
          <p:cNvSpPr txBox="1"/>
          <p:nvPr/>
        </p:nvSpPr>
        <p:spPr>
          <a:xfrm>
            <a:off x="8260702" y="8310414"/>
            <a:ext cx="1706783" cy="4665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000">
                <a:latin typeface="Chalkboard SE Bold"/>
                <a:ea typeface="Chalkboard SE Bold"/>
                <a:cs typeface="Chalkboard SE Bold"/>
                <a:sym typeface="Chalkboard SE Bold"/>
              </a:defRPr>
            </a:lvl1pPr>
          </a:lstStyle>
          <a:p>
            <a:pPr/>
            <a:r>
              <a:t>Output Layer</a:t>
            </a:r>
          </a:p>
        </p:txBody>
      </p:sp>
      <p:sp>
        <p:nvSpPr>
          <p:cNvPr id="272" name="Input Layer"/>
          <p:cNvSpPr txBox="1"/>
          <p:nvPr/>
        </p:nvSpPr>
        <p:spPr>
          <a:xfrm>
            <a:off x="2626266" y="8310414"/>
            <a:ext cx="1524071" cy="4665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000">
                <a:latin typeface="Chalkboard SE Bold"/>
                <a:ea typeface="Chalkboard SE Bold"/>
                <a:cs typeface="Chalkboard SE Bold"/>
                <a:sym typeface="Chalkboard SE Bold"/>
              </a:defRPr>
            </a:lvl1pPr>
          </a:lstStyle>
          <a:p>
            <a:pPr/>
            <a:r>
              <a:t>Input Layer</a:t>
            </a:r>
          </a:p>
        </p:txBody>
      </p:sp>
      <p:sp>
        <p:nvSpPr>
          <p:cNvPr id="273" name="Hidden Layer"/>
          <p:cNvSpPr txBox="1"/>
          <p:nvPr/>
        </p:nvSpPr>
        <p:spPr>
          <a:xfrm>
            <a:off x="5466224" y="8302029"/>
            <a:ext cx="1711554" cy="4665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000">
                <a:latin typeface="Chalkboard SE Bold"/>
                <a:ea typeface="Chalkboard SE Bold"/>
                <a:cs typeface="Chalkboard SE Bold"/>
                <a:sym typeface="Chalkboard SE Bold"/>
              </a:defRPr>
            </a:lvl1pPr>
          </a:lstStyle>
          <a:p>
            <a:pPr/>
            <a:r>
              <a:t>Hidden Layer</a:t>
            </a:r>
          </a:p>
        </p:txBody>
      </p:sp>
      <p:sp>
        <p:nvSpPr>
          <p:cNvPr id="274" name="Layer 0"/>
          <p:cNvSpPr txBox="1"/>
          <p:nvPr/>
        </p:nvSpPr>
        <p:spPr>
          <a:xfrm>
            <a:off x="2868057" y="3827315"/>
            <a:ext cx="1040489" cy="4665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000">
                <a:solidFill>
                  <a:srgbClr val="5E5E5E"/>
                </a:solidFill>
                <a:latin typeface="Chalkboard SE Bold"/>
                <a:ea typeface="Chalkboard SE Bold"/>
                <a:cs typeface="Chalkboard SE Bold"/>
                <a:sym typeface="Chalkboard SE Bold"/>
              </a:defRPr>
            </a:lvl1pPr>
          </a:lstStyle>
          <a:p>
            <a:pPr/>
            <a:r>
              <a:t>Layer 0</a:t>
            </a:r>
          </a:p>
        </p:txBody>
      </p:sp>
      <p:sp>
        <p:nvSpPr>
          <p:cNvPr id="275" name="Layer 1"/>
          <p:cNvSpPr txBox="1"/>
          <p:nvPr/>
        </p:nvSpPr>
        <p:spPr>
          <a:xfrm>
            <a:off x="5833026" y="3736899"/>
            <a:ext cx="1040488" cy="4665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000">
                <a:solidFill>
                  <a:srgbClr val="5E5E5E"/>
                </a:solidFill>
                <a:latin typeface="Chalkboard SE Bold"/>
                <a:ea typeface="Chalkboard SE Bold"/>
                <a:cs typeface="Chalkboard SE Bold"/>
                <a:sym typeface="Chalkboard SE Bold"/>
              </a:defRPr>
            </a:lvl1pPr>
          </a:lstStyle>
          <a:p>
            <a:pPr/>
            <a:r>
              <a:t>Layer 1</a:t>
            </a:r>
          </a:p>
        </p:txBody>
      </p:sp>
      <p:sp>
        <p:nvSpPr>
          <p:cNvPr id="276" name="Layer 2"/>
          <p:cNvSpPr txBox="1"/>
          <p:nvPr/>
        </p:nvSpPr>
        <p:spPr>
          <a:xfrm>
            <a:off x="8629452" y="3736899"/>
            <a:ext cx="1040489" cy="4665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000">
                <a:solidFill>
                  <a:srgbClr val="5E5E5E"/>
                </a:solidFill>
                <a:latin typeface="Chalkboard SE Bold"/>
                <a:ea typeface="Chalkboard SE Bold"/>
                <a:cs typeface="Chalkboard SE Bold"/>
                <a:sym typeface="Chalkboard SE Bold"/>
              </a:defRPr>
            </a:lvl1pPr>
          </a:lstStyle>
          <a:p>
            <a:pPr/>
            <a:r>
              <a:t>Layer 2</a:t>
            </a:r>
          </a:p>
        </p:txBody>
      </p:sp>
      <p:sp>
        <p:nvSpPr>
          <p:cNvPr id="277" name="Multilayer perceptron"/>
          <p:cNvSpPr txBox="1"/>
          <p:nvPr>
            <p:ph type="title" idx="4294967295"/>
          </p:nvPr>
        </p:nvSpPr>
        <p:spPr>
          <a:prstGeom prst="rect">
            <a:avLst/>
          </a:prstGeom>
        </p:spPr>
        <p:txBody>
          <a:bodyPr/>
          <a:lstStyle/>
          <a:p>
            <a:pPr/>
            <a:r>
              <a:t>Multilayer perceptron</a:t>
            </a:r>
          </a:p>
        </p:txBody>
      </p:sp>
      <p:sp>
        <p:nvSpPr>
          <p:cNvPr id="278" name="Animation Process"/>
          <p:cNvSpPr txBox="1"/>
          <p:nvPr/>
        </p:nvSpPr>
        <p:spPr>
          <a:xfrm>
            <a:off x="1646953" y="2361464"/>
            <a:ext cx="3482697" cy="523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b="0" sz="2800"/>
            </a:lvl1pPr>
          </a:lstStyle>
          <a:p>
            <a:pPr/>
            <a:r>
              <a:t>Animation Process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5"/>
                                        </p:tgtEl>
                                        <p:attrNameLst>
                                          <p:attrName>style.visibility</p:attrName>
                                        </p:attrNameLst>
                                      </p:cBhvr>
                                      <p:to>
                                        <p:strVal val="visible"/>
                                      </p:to>
                                    </p:set>
                                    <p:animEffect filter="wipe(left)" transition="in">
                                      <p:cBhvr>
                                        <p:cTn id="7" dur="1000"/>
                                        <p:tgtEl>
                                          <p:spTgt spid="24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53"/>
                                        </p:tgtEl>
                                        <p:attrNameLst>
                                          <p:attrName>style.visibility</p:attrName>
                                        </p:attrNameLst>
                                      </p:cBhvr>
                                      <p:to>
                                        <p:strVal val="visible"/>
                                      </p:to>
                                    </p:set>
                                    <p:animEffect filter="wipe(left)" transition="in">
                                      <p:cBhvr>
                                        <p:cTn id="12" dur="10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260"/>
                                        </p:tgtEl>
                                        <p:attrNameLst>
                                          <p:attrName>style.visibility</p:attrName>
                                        </p:attrNameLst>
                                      </p:cBhvr>
                                      <p:to>
                                        <p:strVal val="visible"/>
                                      </p:to>
                                    </p:set>
                                    <p:animEffect filter="wipe(left)" transition="in">
                                      <p:cBhvr>
                                        <p:cTn id="17" dur="1000"/>
                                        <p:tgtEl>
                                          <p:spTgt spid="26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265"/>
                                        </p:tgtEl>
                                        <p:attrNameLst>
                                          <p:attrName>style.visibility</p:attrName>
                                        </p:attrNameLst>
                                      </p:cBhvr>
                                      <p:to>
                                        <p:strVal val="visible"/>
                                      </p:to>
                                    </p:set>
                                    <p:animEffect filter="wipe(left)" transition="in">
                                      <p:cBhvr>
                                        <p:cTn id="22" dur="1000"/>
                                        <p:tgtEl>
                                          <p:spTgt spid="26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270"/>
                                        </p:tgtEl>
                                        <p:attrNameLst>
                                          <p:attrName>style.visibility</p:attrName>
                                        </p:attrNameLst>
                                      </p:cBhvr>
                                      <p:to>
                                        <p:strVal val="visible"/>
                                      </p:to>
                                    </p:set>
                                    <p:animEffect filter="wipe(left)" transition="in">
                                      <p:cBhvr>
                                        <p:cTn id="27"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0" grpId="3"/>
      <p:bldP build="whole" bldLvl="1" animBg="1" rev="0" advAuto="0" spid="245" grpId="1"/>
      <p:bldP build="whole" bldLvl="1" animBg="1" rev="0" advAuto="0" spid="253" grpId="2"/>
      <p:bldP build="whole" bldLvl="1" animBg="1" rev="0" advAuto="0" spid="265" grpId="4"/>
      <p:bldP build="whole" bldLvl="1" animBg="1" rev="0" advAuto="0" spid="270" grpId="5"/>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Why is the middle layer called a hidden layer?"/>
          <p:cNvSpPr txBox="1"/>
          <p:nvPr>
            <p:ph type="title"/>
          </p:nvPr>
        </p:nvSpPr>
        <p:spPr>
          <a:prstGeom prst="rect">
            <a:avLst/>
          </a:prstGeom>
        </p:spPr>
        <p:txBody>
          <a:bodyPr/>
          <a:lstStyle>
            <a:lvl1pPr>
              <a:defRPr sz="4000"/>
            </a:lvl1pPr>
          </a:lstStyle>
          <a:p>
            <a:pPr/>
            <a:r>
              <a:t> Why is the middle layer called a hidden layer?</a:t>
            </a:r>
          </a:p>
        </p:txBody>
      </p:sp>
      <p:sp>
        <p:nvSpPr>
          <p:cNvPr id="281" name="The data of the input layer and output layer are strictly observable, while the data value of the hidden layer is learned by the model.…"/>
          <p:cNvSpPr txBox="1"/>
          <p:nvPr>
            <p:ph type="body" sz="half" idx="1"/>
          </p:nvPr>
        </p:nvSpPr>
        <p:spPr>
          <a:xfrm>
            <a:off x="5909019" y="3380720"/>
            <a:ext cx="7054365" cy="3606339"/>
          </a:xfrm>
          <a:prstGeom prst="rect">
            <a:avLst/>
          </a:prstGeom>
        </p:spPr>
        <p:txBody>
          <a:bodyPr anchor="t"/>
          <a:lstStyle/>
          <a:p>
            <a:pPr marL="0" indent="0">
              <a:spcBef>
                <a:spcPts val="3200"/>
              </a:spcBef>
              <a:buSzTx/>
              <a:buNone/>
              <a:defRPr sz="2800"/>
            </a:pPr>
            <a:r>
              <a:t>The data of the input layer and output layer are strictly observable, while the data value of the hidden layer is learned by the model. </a:t>
            </a:r>
          </a:p>
          <a:p>
            <a:pPr marL="0" indent="0">
              <a:spcBef>
                <a:spcPts val="3200"/>
              </a:spcBef>
              <a:buSzTx/>
              <a:buNone/>
              <a:defRPr sz="2800"/>
            </a:pPr>
            <a:r>
              <a:t>Therefore, we cannot see them in advance. They are "hidden" for us.</a:t>
            </a:r>
          </a:p>
        </p:txBody>
      </p:sp>
      <p:pic>
        <p:nvPicPr>
          <p:cNvPr id="282" name="Image" descr="Image"/>
          <p:cNvPicPr>
            <a:picLocks noChangeAspect="1"/>
          </p:cNvPicPr>
          <p:nvPr/>
        </p:nvPicPr>
        <p:blipFill>
          <a:blip r:embed="rId3">
            <a:extLst/>
          </a:blip>
          <a:stretch>
            <a:fillRect/>
          </a:stretch>
        </p:blipFill>
        <p:spPr>
          <a:xfrm>
            <a:off x="498069" y="3155773"/>
            <a:ext cx="5406872" cy="3822659"/>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Activation functions"/>
          <p:cNvSpPr txBox="1"/>
          <p:nvPr>
            <p:ph type="title" idx="4294967295"/>
          </p:nvPr>
        </p:nvSpPr>
        <p:spPr>
          <a:prstGeom prst="rect">
            <a:avLst/>
          </a:prstGeom>
        </p:spPr>
        <p:txBody>
          <a:bodyPr/>
          <a:lstStyle/>
          <a:p>
            <a:pPr/>
            <a:r>
              <a:t>Activation functions</a:t>
            </a:r>
          </a:p>
        </p:txBody>
      </p:sp>
      <p:sp>
        <p:nvSpPr>
          <p:cNvPr id="287" name="What is an activation function?…"/>
          <p:cNvSpPr txBox="1"/>
          <p:nvPr/>
        </p:nvSpPr>
        <p:spPr>
          <a:xfrm>
            <a:off x="6599920" y="3826608"/>
            <a:ext cx="5764430" cy="43352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3200"/>
              </a:spcBef>
              <a:defRPr b="0" sz="2800"/>
            </a:pPr>
            <a:r>
              <a:t>What is an activation function?</a:t>
            </a:r>
          </a:p>
          <a:p>
            <a:pPr algn="l">
              <a:spcBef>
                <a:spcPts val="3200"/>
              </a:spcBef>
              <a:defRPr b="0" sz="2800"/>
            </a:pPr>
            <a:r>
              <a:t>We call the function that takes all the inputs to transform an output the </a:t>
            </a:r>
            <a:r>
              <a:rPr b="1"/>
              <a:t>activation function</a:t>
            </a:r>
          </a:p>
          <a:p>
            <a:pPr algn="l">
              <a:spcBef>
                <a:spcPts val="3200"/>
              </a:spcBef>
              <a:defRPr b="0" sz="2800"/>
            </a:pPr>
          </a:p>
          <a:p>
            <a:pPr algn="l">
              <a:spcBef>
                <a:spcPts val="3200"/>
              </a:spcBef>
              <a:defRPr b="0" sz="2800"/>
            </a:pPr>
            <a:br/>
          </a:p>
        </p:txBody>
      </p:sp>
      <p:sp>
        <p:nvSpPr>
          <p:cNvPr id="288" name="Space wizard"/>
          <p:cNvSpPr txBox="1"/>
          <p:nvPr/>
        </p:nvSpPr>
        <p:spPr>
          <a:xfrm>
            <a:off x="706300" y="2524039"/>
            <a:ext cx="2067155"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Space wizard</a:t>
            </a:r>
          </a:p>
        </p:txBody>
      </p:sp>
      <p:pic>
        <p:nvPicPr>
          <p:cNvPr id="289" name="Image" descr="Image"/>
          <p:cNvPicPr>
            <a:picLocks noChangeAspect="1"/>
          </p:cNvPicPr>
          <p:nvPr/>
        </p:nvPicPr>
        <p:blipFill>
          <a:blip r:embed="rId3">
            <a:extLst/>
          </a:blip>
          <a:stretch>
            <a:fillRect/>
          </a:stretch>
        </p:blipFill>
        <p:spPr>
          <a:xfrm>
            <a:off x="480885" y="3456608"/>
            <a:ext cx="5427333" cy="3682834"/>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Commonly used activation functions"/>
          <p:cNvSpPr txBox="1"/>
          <p:nvPr>
            <p:ph type="title" idx="4294967295"/>
          </p:nvPr>
        </p:nvSpPr>
        <p:spPr>
          <a:xfrm>
            <a:off x="952500" y="254000"/>
            <a:ext cx="11496240" cy="2159000"/>
          </a:xfrm>
          <a:prstGeom prst="rect">
            <a:avLst/>
          </a:prstGeom>
        </p:spPr>
        <p:txBody>
          <a:bodyPr/>
          <a:lstStyle>
            <a:lvl1pPr>
              <a:defRPr sz="6000"/>
            </a:lvl1pPr>
          </a:lstStyle>
          <a:p>
            <a:pPr/>
            <a:r>
              <a:t>Commonly used activation functions</a:t>
            </a:r>
          </a:p>
        </p:txBody>
      </p:sp>
      <p:pic>
        <p:nvPicPr>
          <p:cNvPr id="294" name="Image" descr="Image"/>
          <p:cNvPicPr>
            <a:picLocks noChangeAspect="1"/>
          </p:cNvPicPr>
          <p:nvPr/>
        </p:nvPicPr>
        <p:blipFill>
          <a:blip r:embed="rId3">
            <a:extLst/>
          </a:blip>
          <a:stretch>
            <a:fillRect/>
          </a:stretch>
        </p:blipFill>
        <p:spPr>
          <a:xfrm>
            <a:off x="5943587" y="2800291"/>
            <a:ext cx="6315388" cy="1200960"/>
          </a:xfrm>
          <a:prstGeom prst="rect">
            <a:avLst/>
          </a:prstGeom>
          <a:ln w="12700">
            <a:miter lim="400000"/>
          </a:ln>
        </p:spPr>
      </p:pic>
      <p:pic>
        <p:nvPicPr>
          <p:cNvPr id="295" name="Image" descr="Image"/>
          <p:cNvPicPr>
            <a:picLocks noChangeAspect="1"/>
          </p:cNvPicPr>
          <p:nvPr/>
        </p:nvPicPr>
        <p:blipFill>
          <a:blip r:embed="rId4">
            <a:extLst/>
          </a:blip>
          <a:stretch>
            <a:fillRect/>
          </a:stretch>
        </p:blipFill>
        <p:spPr>
          <a:xfrm>
            <a:off x="5976487" y="3914985"/>
            <a:ext cx="6249588" cy="5770418"/>
          </a:xfrm>
          <a:prstGeom prst="rect">
            <a:avLst/>
          </a:prstGeom>
          <a:ln w="12700">
            <a:miter lim="400000"/>
          </a:ln>
        </p:spPr>
      </p:pic>
      <p:sp>
        <p:nvSpPr>
          <p:cNvPr id="296" name="Step Function"/>
          <p:cNvSpPr txBox="1"/>
          <p:nvPr/>
        </p:nvSpPr>
        <p:spPr>
          <a:xfrm>
            <a:off x="1337480" y="2281499"/>
            <a:ext cx="2135430"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Step Function</a:t>
            </a:r>
          </a:p>
        </p:txBody>
      </p:sp>
      <p:pic>
        <p:nvPicPr>
          <p:cNvPr id="297" name="Image" descr="Image"/>
          <p:cNvPicPr>
            <a:picLocks noChangeAspect="1"/>
          </p:cNvPicPr>
          <p:nvPr/>
        </p:nvPicPr>
        <p:blipFill>
          <a:blip r:embed="rId5">
            <a:extLst/>
          </a:blip>
          <a:stretch>
            <a:fillRect/>
          </a:stretch>
        </p:blipFill>
        <p:spPr>
          <a:xfrm>
            <a:off x="1224782" y="3182759"/>
            <a:ext cx="2984501" cy="1828801"/>
          </a:xfrm>
          <a:prstGeom prst="rect">
            <a:avLst/>
          </a:prstGeom>
          <a:ln w="12700">
            <a:miter lim="400000"/>
          </a:ln>
        </p:spPr>
      </p:pic>
      <p:sp>
        <p:nvSpPr>
          <p:cNvPr id="298" name="The definition of step function is:"/>
          <p:cNvSpPr txBox="1"/>
          <p:nvPr/>
        </p:nvSpPr>
        <p:spPr>
          <a:xfrm>
            <a:off x="1363987" y="3185023"/>
            <a:ext cx="2706092" cy="2998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1400"/>
            </a:lvl1pPr>
          </a:lstStyle>
          <a:p>
            <a:pPr/>
            <a:r>
              <a:t>The definition of step function is:</a:t>
            </a:r>
          </a:p>
        </p:txBody>
      </p:sp>
      <p:pic>
        <p:nvPicPr>
          <p:cNvPr id="299" name="Image" descr="Image"/>
          <p:cNvPicPr>
            <a:picLocks noChangeAspect="1"/>
          </p:cNvPicPr>
          <p:nvPr/>
        </p:nvPicPr>
        <p:blipFill>
          <a:blip r:embed="rId6">
            <a:extLst/>
          </a:blip>
          <a:stretch>
            <a:fillRect/>
          </a:stretch>
        </p:blipFill>
        <p:spPr>
          <a:xfrm>
            <a:off x="1502582" y="5564765"/>
            <a:ext cx="2706092" cy="2706092"/>
          </a:xfrm>
          <a:prstGeom prst="rect">
            <a:avLst/>
          </a:prstGeom>
          <a:ln w="12700">
            <a:miter lim="400000"/>
          </a:ln>
        </p:spPr>
      </p:pic>
      <p:sp>
        <p:nvSpPr>
          <p:cNvPr id="300" name="Step is a guy who likes to bounce around and often has a poor performance"/>
          <p:cNvSpPr txBox="1"/>
          <p:nvPr/>
        </p:nvSpPr>
        <p:spPr>
          <a:xfrm>
            <a:off x="268182" y="8024271"/>
            <a:ext cx="5174892" cy="7040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000"/>
            </a:lvl1pPr>
          </a:lstStyle>
          <a:p>
            <a:pPr/>
            <a:r>
              <a:t>Step is a guy who likes to bounce around and often has a poor performance</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tep Function"/>
          <p:cNvSpPr txBox="1"/>
          <p:nvPr>
            <p:ph type="title" idx="4294967295"/>
          </p:nvPr>
        </p:nvSpPr>
        <p:spPr>
          <a:prstGeom prst="rect">
            <a:avLst/>
          </a:prstGeom>
        </p:spPr>
        <p:txBody>
          <a:bodyPr/>
          <a:lstStyle>
            <a:lvl1pPr>
              <a:defRPr sz="6000"/>
            </a:lvl1pPr>
          </a:lstStyle>
          <a:p>
            <a:pPr/>
            <a:r>
              <a:t>Step Function</a:t>
            </a:r>
          </a:p>
        </p:txBody>
      </p:sp>
      <p:pic>
        <p:nvPicPr>
          <p:cNvPr id="305" name="Higashiyama_Botanical_Garden_Shishiodoshi_20170617.gif" descr="Higashiyama_Botanical_Garden_Shishiodoshi_20170617.gif"/>
          <p:cNvPicPr>
            <a:picLocks noChangeAspect="0"/>
          </p:cNvPicPr>
          <p:nvPr/>
        </p:nvPicPr>
        <p:blipFill>
          <a:blip r:embed="rId3">
            <a:extLst/>
          </a:blip>
          <a:stretch>
            <a:fillRect/>
          </a:stretch>
        </p:blipFill>
        <p:spPr>
          <a:xfrm>
            <a:off x="394212" y="2490149"/>
            <a:ext cx="6393859" cy="4262572"/>
          </a:xfrm>
          <a:prstGeom prst="rect">
            <a:avLst/>
          </a:prstGeom>
          <a:ln w="12700">
            <a:miter lim="400000"/>
          </a:ln>
        </p:spPr>
      </p:pic>
      <p:pic>
        <p:nvPicPr>
          <p:cNvPr id="306" name="image-20190814013513044.png" descr="image-20190814013513044.png"/>
          <p:cNvPicPr>
            <a:picLocks noChangeAspect="1"/>
          </p:cNvPicPr>
          <p:nvPr/>
        </p:nvPicPr>
        <p:blipFill>
          <a:blip r:embed="rId4">
            <a:extLst/>
          </a:blip>
          <a:stretch>
            <a:fillRect/>
          </a:stretch>
        </p:blipFill>
        <p:spPr>
          <a:xfrm>
            <a:off x="7166812" y="2775758"/>
            <a:ext cx="6137822" cy="3343367"/>
          </a:xfrm>
          <a:prstGeom prst="rect">
            <a:avLst/>
          </a:prstGeom>
          <a:ln w="12700">
            <a:miter lim="400000"/>
          </a:ln>
        </p:spPr>
      </p:pic>
      <p:sp>
        <p:nvSpPr>
          <p:cNvPr id="307" name="Step function works like a leaky shishi-odoshi（竹筒敲石）. It’s a type of water fountain used in Japanese gardens. It consists of a segmented tube, usually of bamboo, pivoted to one side of its balance point. At rest, its heavier end is down and resting again"/>
          <p:cNvSpPr txBox="1"/>
          <p:nvPr/>
        </p:nvSpPr>
        <p:spPr>
          <a:xfrm>
            <a:off x="375575" y="7221941"/>
            <a:ext cx="11933981"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3200"/>
              </a:spcBef>
              <a:defRPr b="0" sz="2000"/>
            </a:pPr>
            <a:r>
              <a:t>Step function works like a leaky shishi-odoshi（竹筒敲石）. It’s a type of water </a:t>
            </a:r>
            <a:r>
              <a:rPr>
                <a:solidFill>
                  <a:srgbClr val="0645AD"/>
                </a:solidFill>
                <a:hlinkClick r:id="rId5" invalidUrl="" action="" tgtFrame="" tooltip="" history="1" highlightClick="0" endSnd="0"/>
              </a:rPr>
              <a:t>fountain</a:t>
            </a:r>
            <a:r>
              <a:t> used in </a:t>
            </a:r>
            <a:r>
              <a:rPr>
                <a:solidFill>
                  <a:srgbClr val="0645AD"/>
                </a:solidFill>
                <a:hlinkClick r:id="rId6" invalidUrl="" action="" tgtFrame="" tooltip="" history="1" highlightClick="0" endSnd="0"/>
              </a:rPr>
              <a:t>Japanese gardens</a:t>
            </a:r>
            <a:r>
              <a:t>. It consists of a segmented tube, usually of </a:t>
            </a:r>
            <a:r>
              <a:rPr>
                <a:solidFill>
                  <a:srgbClr val="0645AD"/>
                </a:solidFill>
                <a:hlinkClick r:id="rId7" invalidUrl="" action="" tgtFrame="" tooltip="" history="1" highlightClick="0" endSnd="0"/>
              </a:rPr>
              <a:t>bamboo</a:t>
            </a:r>
            <a:r>
              <a:t>, pivoted to one side of its balance point. At rest, its heavier end is down and resting against a </a:t>
            </a:r>
            <a:r>
              <a:rPr>
                <a:solidFill>
                  <a:srgbClr val="0645AD"/>
                </a:solidFill>
                <a:hlinkClick r:id="rId8" invalidUrl="" action="" tgtFrame="" tooltip="" history="1" highlightClick="0" endSnd="0"/>
              </a:rPr>
              <a:t>rock</a:t>
            </a:r>
            <a:r>
              <a:t>.</a:t>
            </a:r>
          </a:p>
        </p:txBody>
      </p:sp>
      <p:sp>
        <p:nvSpPr>
          <p:cNvPr id="308" name="竹筒敲石是日本的一种庭院设施。支点架起竹筒，一端下方置石，另一端切口上翘。在切口上滴水， 水积多后该端下垂，水流出，另一端翘起，之后又因重力而落下，击石发出响声。"/>
          <p:cNvSpPr txBox="1"/>
          <p:nvPr/>
        </p:nvSpPr>
        <p:spPr>
          <a:xfrm>
            <a:off x="355371" y="8551458"/>
            <a:ext cx="11099801" cy="10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1800"/>
            </a:lvl1pPr>
          </a:lstStyle>
          <a:p>
            <a:pPr/>
            <a:r>
              <a:t>竹筒敲石是日本的一种庭院设施。支点架起竹筒，一端下方置石，另一端切口上翘。在切口上滴水， 水积多后该端下垂，水流出，另一端翘起，之后又因重力而落下，击石发出响声。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Commonly used activation functions"/>
          <p:cNvSpPr txBox="1"/>
          <p:nvPr>
            <p:ph type="title" idx="4294967295"/>
          </p:nvPr>
        </p:nvSpPr>
        <p:spPr>
          <a:prstGeom prst="rect">
            <a:avLst/>
          </a:prstGeom>
        </p:spPr>
        <p:txBody>
          <a:bodyPr/>
          <a:lstStyle>
            <a:lvl1pPr>
              <a:defRPr sz="6000"/>
            </a:lvl1pPr>
          </a:lstStyle>
          <a:p>
            <a:pPr/>
            <a:r>
              <a:t>Commonly used activation functions</a:t>
            </a:r>
          </a:p>
        </p:txBody>
      </p:sp>
      <p:sp>
        <p:nvSpPr>
          <p:cNvPr id="313" name="Sigmoid Function"/>
          <p:cNvSpPr txBox="1"/>
          <p:nvPr/>
        </p:nvSpPr>
        <p:spPr>
          <a:xfrm>
            <a:off x="1387495" y="2281499"/>
            <a:ext cx="2659076"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Sigmoid Function</a:t>
            </a:r>
          </a:p>
        </p:txBody>
      </p:sp>
      <p:sp>
        <p:nvSpPr>
          <p:cNvPr id="314" name="The definition of sigmoid function is:"/>
          <p:cNvSpPr txBox="1"/>
          <p:nvPr/>
        </p:nvSpPr>
        <p:spPr>
          <a:xfrm>
            <a:off x="1363987" y="3185023"/>
            <a:ext cx="2989327" cy="2998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1400"/>
            </a:lvl1pPr>
          </a:lstStyle>
          <a:p>
            <a:pPr/>
            <a:r>
              <a:t>The definition of sigmoid function is:</a:t>
            </a:r>
          </a:p>
        </p:txBody>
      </p:sp>
      <p:sp>
        <p:nvSpPr>
          <p:cNvPr id="315" name="Equation"/>
          <p:cNvSpPr txBox="1"/>
          <p:nvPr/>
        </p:nvSpPr>
        <p:spPr>
          <a:xfrm>
            <a:off x="1630436" y="4067661"/>
            <a:ext cx="2435609" cy="883108"/>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3200" i="1">
                      <a:solidFill>
                        <a:srgbClr val="000000"/>
                      </a:solidFill>
                      <a:latin typeface="Cambria Math" panose="02040503050406030204" pitchFamily="18" charset="0"/>
                    </a:rPr>
                    <m:t>h</m:t>
                  </m:r>
                  <m:r>
                    <a:rPr xmlns:a="http://schemas.openxmlformats.org/drawingml/2006/main" sz="3200" i="1">
                      <a:solidFill>
                        <a:srgbClr val="000000"/>
                      </a:solidFill>
                      <a:latin typeface="Cambria Math" panose="02040503050406030204" pitchFamily="18" charset="0"/>
                    </a:rPr>
                    <m:t>(</m:t>
                  </m:r>
                  <m:r>
                    <a:rPr xmlns:a="http://schemas.openxmlformats.org/drawingml/2006/main" sz="3200" i="1">
                      <a:solidFill>
                        <a:srgbClr val="000000"/>
                      </a:solidFill>
                      <a:latin typeface="Cambria Math" panose="02040503050406030204" pitchFamily="18" charset="0"/>
                    </a:rPr>
                    <m:t>x</m:t>
                  </m:r>
                  <m:r>
                    <a:rPr xmlns:a="http://schemas.openxmlformats.org/drawingml/2006/main" sz="3200" i="1">
                      <a:solidFill>
                        <a:srgbClr val="000000"/>
                      </a:solidFill>
                      <a:latin typeface="Cambria Math" panose="02040503050406030204" pitchFamily="18" charset="0"/>
                    </a:rPr>
                    <m:t>)</m:t>
                  </m:r>
                  <m:r>
                    <a:rPr xmlns:a="http://schemas.openxmlformats.org/drawingml/2006/main" sz="3200" i="1">
                      <a:solidFill>
                        <a:srgbClr val="000000"/>
                      </a:solidFill>
                      <a:latin typeface="Cambria Math" panose="02040503050406030204" pitchFamily="18" charset="0"/>
                    </a:rPr>
                    <m:t>=</m:t>
                  </m:r>
                  <m:f>
                    <m:fPr>
                      <m:ctrlPr>
                        <a:rPr xmlns:a="http://schemas.openxmlformats.org/drawingml/2006/main" sz="3200" i="1">
                          <a:solidFill>
                            <a:srgbClr val="000000"/>
                          </a:solidFill>
                          <a:latin typeface="Cambria Math" panose="02040503050406030204" pitchFamily="18" charset="0"/>
                        </a:rPr>
                      </m:ctrlPr>
                      <m:type m:val="bar"/>
                    </m:fPr>
                    <m:num>
                      <m:r>
                        <a:rPr xmlns:a="http://schemas.openxmlformats.org/drawingml/2006/main" sz="3200" i="1">
                          <a:solidFill>
                            <a:srgbClr val="000000"/>
                          </a:solidFill>
                          <a:latin typeface="Cambria Math" panose="02040503050406030204" pitchFamily="18" charset="0"/>
                        </a:rPr>
                        <m:t>1</m:t>
                      </m:r>
                    </m:num>
                    <m:den>
                      <m:r>
                        <a:rPr xmlns:a="http://schemas.openxmlformats.org/drawingml/2006/main" sz="3200" i="1">
                          <a:solidFill>
                            <a:srgbClr val="000000"/>
                          </a:solidFill>
                          <a:latin typeface="Cambria Math" panose="02040503050406030204" pitchFamily="18" charset="0"/>
                        </a:rPr>
                        <m:t>1</m:t>
                      </m:r>
                      <m:r>
                        <a:rPr xmlns:a="http://schemas.openxmlformats.org/drawingml/2006/main" sz="3200" i="1">
                          <a:solidFill>
                            <a:srgbClr val="000000"/>
                          </a:solidFill>
                          <a:latin typeface="Cambria Math" panose="02040503050406030204" pitchFamily="18" charset="0"/>
                        </a:rPr>
                        <m:t>+</m:t>
                      </m:r>
                      <m:sSup>
                        <m:e>
                          <m:r>
                            <a:rPr xmlns:a="http://schemas.openxmlformats.org/drawingml/2006/main" sz="3200" i="1">
                              <a:solidFill>
                                <a:srgbClr val="000000"/>
                              </a:solidFill>
                              <a:latin typeface="Cambria Math" panose="02040503050406030204" pitchFamily="18" charset="0"/>
                            </a:rPr>
                            <m:t>e</m:t>
                          </m:r>
                        </m:e>
                        <m:sup>
                          <m:r>
                            <a:rPr xmlns:a="http://schemas.openxmlformats.org/drawingml/2006/main" sz="3200" i="1">
                              <a:solidFill>
                                <a:srgbClr val="000000"/>
                              </a:solidFill>
                              <a:latin typeface="Cambria Math" panose="02040503050406030204" pitchFamily="18" charset="0"/>
                            </a:rPr>
                            <m:t>-</m:t>
                          </m:r>
                          <m:r>
                            <a:rPr xmlns:a="http://schemas.openxmlformats.org/drawingml/2006/main" sz="3200" i="1">
                              <a:solidFill>
                                <a:srgbClr val="000000"/>
                              </a:solidFill>
                              <a:latin typeface="Cambria Math" panose="02040503050406030204" pitchFamily="18" charset="0"/>
                            </a:rPr>
                            <m:t>x</m:t>
                          </m:r>
                        </m:sup>
                      </m:sSup>
                    </m:den>
                  </m:f>
                </m:oMath>
              </m:oMathPara>
            </a14:m>
            <a:endParaRPr sz="3200"/>
          </a:p>
        </p:txBody>
      </p:sp>
      <p:pic>
        <p:nvPicPr>
          <p:cNvPr id="316" name="Image" descr="Image"/>
          <p:cNvPicPr>
            <a:picLocks noChangeAspect="1"/>
          </p:cNvPicPr>
          <p:nvPr/>
        </p:nvPicPr>
        <p:blipFill>
          <a:blip r:embed="rId3">
            <a:extLst/>
          </a:blip>
          <a:stretch>
            <a:fillRect/>
          </a:stretch>
        </p:blipFill>
        <p:spPr>
          <a:xfrm>
            <a:off x="5817419" y="2845241"/>
            <a:ext cx="6687102" cy="5920872"/>
          </a:xfrm>
          <a:prstGeom prst="rect">
            <a:avLst/>
          </a:prstGeom>
          <a:ln w="12700">
            <a:miter lim="400000"/>
          </a:ln>
        </p:spPr>
      </p:pic>
      <p:pic>
        <p:nvPicPr>
          <p:cNvPr id="317" name="Image" descr="Image"/>
          <p:cNvPicPr>
            <a:picLocks noChangeAspect="1"/>
          </p:cNvPicPr>
          <p:nvPr/>
        </p:nvPicPr>
        <p:blipFill>
          <a:blip r:embed="rId4">
            <a:extLst/>
          </a:blip>
          <a:stretch>
            <a:fillRect/>
          </a:stretch>
        </p:blipFill>
        <p:spPr>
          <a:xfrm>
            <a:off x="1433031" y="5533583"/>
            <a:ext cx="3247047" cy="2881604"/>
          </a:xfrm>
          <a:prstGeom prst="rect">
            <a:avLst/>
          </a:prstGeom>
          <a:ln w="12700">
            <a:miter lim="400000"/>
          </a:ln>
        </p:spPr>
      </p:pic>
      <p:sp>
        <p:nvSpPr>
          <p:cNvPr id="318" name="Sigmoid, a grandmother,…"/>
          <p:cNvSpPr txBox="1"/>
          <p:nvPr/>
        </p:nvSpPr>
        <p:spPr>
          <a:xfrm>
            <a:off x="672009" y="8578650"/>
            <a:ext cx="4769090" cy="7040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2000"/>
            </a:pPr>
            <a:r>
              <a:t>Sigmoid, a grandmother,</a:t>
            </a:r>
          </a:p>
          <a:p>
            <a:pPr>
              <a:defRPr b="0" sz="2000"/>
            </a:pPr>
            <a:r>
              <a:t>the most senior of the activate functions.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Commonly used activation functions"/>
          <p:cNvSpPr txBox="1"/>
          <p:nvPr>
            <p:ph type="title" idx="4294967295"/>
          </p:nvPr>
        </p:nvSpPr>
        <p:spPr>
          <a:xfrm>
            <a:off x="457822" y="254000"/>
            <a:ext cx="12180048" cy="2159000"/>
          </a:xfrm>
          <a:prstGeom prst="rect">
            <a:avLst/>
          </a:prstGeom>
        </p:spPr>
        <p:txBody>
          <a:bodyPr/>
          <a:lstStyle>
            <a:lvl1pPr>
              <a:defRPr sz="6000"/>
            </a:lvl1pPr>
          </a:lstStyle>
          <a:p>
            <a:pPr/>
            <a:r>
              <a:t>Commonly used activation functions</a:t>
            </a:r>
          </a:p>
        </p:txBody>
      </p:sp>
      <p:sp>
        <p:nvSpPr>
          <p:cNvPr id="323" name="ReLU Function"/>
          <p:cNvSpPr txBox="1"/>
          <p:nvPr/>
        </p:nvSpPr>
        <p:spPr>
          <a:xfrm>
            <a:off x="1373761" y="2316147"/>
            <a:ext cx="227076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ReLU Function</a:t>
            </a:r>
          </a:p>
        </p:txBody>
      </p:sp>
      <p:sp>
        <p:nvSpPr>
          <p:cNvPr id="324" name="The definition of ReLU(rectified linear unit) function is:"/>
          <p:cNvSpPr txBox="1"/>
          <p:nvPr/>
        </p:nvSpPr>
        <p:spPr>
          <a:xfrm>
            <a:off x="1363987" y="3185023"/>
            <a:ext cx="4352342" cy="2998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1400"/>
            </a:lvl1pPr>
          </a:lstStyle>
          <a:p>
            <a:pPr/>
            <a:r>
              <a:t>The definition of ReLU(rectified linear unit) function is:</a:t>
            </a:r>
          </a:p>
        </p:txBody>
      </p:sp>
      <p:pic>
        <p:nvPicPr>
          <p:cNvPr id="325" name="Image" descr="Image"/>
          <p:cNvPicPr>
            <a:picLocks noChangeAspect="1"/>
          </p:cNvPicPr>
          <p:nvPr/>
        </p:nvPicPr>
        <p:blipFill>
          <a:blip r:embed="rId3">
            <a:extLst/>
          </a:blip>
          <a:stretch>
            <a:fillRect/>
          </a:stretch>
        </p:blipFill>
        <p:spPr>
          <a:xfrm>
            <a:off x="6112727" y="3031728"/>
            <a:ext cx="6631820" cy="5945542"/>
          </a:xfrm>
          <a:prstGeom prst="rect">
            <a:avLst/>
          </a:prstGeom>
          <a:ln w="12700">
            <a:miter lim="400000"/>
          </a:ln>
        </p:spPr>
      </p:pic>
      <p:sp>
        <p:nvSpPr>
          <p:cNvPr id="326" name="Equation"/>
          <p:cNvSpPr txBox="1"/>
          <p:nvPr/>
        </p:nvSpPr>
        <p:spPr>
          <a:xfrm>
            <a:off x="1524439" y="4089315"/>
            <a:ext cx="2917687" cy="393650"/>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3600" i="1">
                      <a:solidFill>
                        <a:srgbClr val="000000"/>
                      </a:solidFill>
                      <a:latin typeface="Cambria Math" panose="02040503050406030204" pitchFamily="18" charset="0"/>
                    </a:rPr>
                    <m:t>h</m:t>
                  </m:r>
                  <m:r>
                    <a:rPr xmlns:a="http://schemas.openxmlformats.org/drawingml/2006/main" sz="3600" i="1">
                      <a:solidFill>
                        <a:srgbClr val="000000"/>
                      </a:solidFill>
                      <a:latin typeface="Cambria Math" panose="02040503050406030204" pitchFamily="18" charset="0"/>
                    </a:rPr>
                    <m:t>(</m:t>
                  </m:r>
                  <m:r>
                    <a:rPr xmlns:a="http://schemas.openxmlformats.org/drawingml/2006/main" sz="3600" i="1">
                      <a:solidFill>
                        <a:srgbClr val="000000"/>
                      </a:solidFill>
                      <a:latin typeface="Cambria Math" panose="02040503050406030204" pitchFamily="18" charset="0"/>
                    </a:rPr>
                    <m:t>x</m:t>
                  </m:r>
                  <m:r>
                    <a:rPr xmlns:a="http://schemas.openxmlformats.org/drawingml/2006/main" sz="3600" i="1">
                      <a:solidFill>
                        <a:srgbClr val="000000"/>
                      </a:solidFill>
                      <a:latin typeface="Cambria Math" panose="02040503050406030204" pitchFamily="18" charset="0"/>
                    </a:rPr>
                    <m:t>)</m:t>
                  </m:r>
                  <m:r>
                    <a:rPr xmlns:a="http://schemas.openxmlformats.org/drawingml/2006/main" sz="3600" i="1">
                      <a:solidFill>
                        <a:srgbClr val="000000"/>
                      </a:solidFill>
                      <a:latin typeface="Cambria Math" panose="02040503050406030204" pitchFamily="18" charset="0"/>
                    </a:rPr>
                    <m:t>=</m:t>
                  </m:r>
                  <m:r>
                    <a:rPr xmlns:a="http://schemas.openxmlformats.org/drawingml/2006/main" sz="3600" i="1">
                      <a:solidFill>
                        <a:srgbClr val="000000"/>
                      </a:solidFill>
                      <a:latin typeface="Cambria Math" panose="02040503050406030204" pitchFamily="18" charset="0"/>
                    </a:rPr>
                    <m:t>m</m:t>
                  </m:r>
                  <m:r>
                    <a:rPr xmlns:a="http://schemas.openxmlformats.org/drawingml/2006/main" sz="3600" i="1">
                      <a:solidFill>
                        <a:srgbClr val="000000"/>
                      </a:solidFill>
                      <a:latin typeface="Cambria Math" panose="02040503050406030204" pitchFamily="18" charset="0"/>
                    </a:rPr>
                    <m:t>a</m:t>
                  </m:r>
                  <m:r>
                    <a:rPr xmlns:a="http://schemas.openxmlformats.org/drawingml/2006/main" sz="3600" i="1">
                      <a:solidFill>
                        <a:srgbClr val="000000"/>
                      </a:solidFill>
                      <a:latin typeface="Cambria Math" panose="02040503050406030204" pitchFamily="18" charset="0"/>
                    </a:rPr>
                    <m:t>x</m:t>
                  </m:r>
                  <m:r>
                    <a:rPr xmlns:a="http://schemas.openxmlformats.org/drawingml/2006/main" sz="3600" i="1">
                      <a:solidFill>
                        <a:srgbClr val="000000"/>
                      </a:solidFill>
                      <a:latin typeface="Cambria Math" panose="02040503050406030204" pitchFamily="18" charset="0"/>
                    </a:rPr>
                    <m:t>(</m:t>
                  </m:r>
                  <m:r>
                    <a:rPr xmlns:a="http://schemas.openxmlformats.org/drawingml/2006/main" sz="3600" i="1">
                      <a:solidFill>
                        <a:srgbClr val="000000"/>
                      </a:solidFill>
                      <a:latin typeface="Cambria Math" panose="02040503050406030204" pitchFamily="18" charset="0"/>
                    </a:rPr>
                    <m:t>x</m:t>
                  </m:r>
                  <m:r>
                    <a:rPr xmlns:a="http://schemas.openxmlformats.org/drawingml/2006/main" sz="3600" i="1">
                      <a:solidFill>
                        <a:srgbClr val="000000"/>
                      </a:solidFill>
                      <a:latin typeface="Cambria Math" panose="02040503050406030204" pitchFamily="18" charset="0"/>
                    </a:rPr>
                    <m:t>,0</m:t>
                  </m:r>
                  <m:r>
                    <a:rPr xmlns:a="http://schemas.openxmlformats.org/drawingml/2006/main" sz="3600" i="1">
                      <a:solidFill>
                        <a:srgbClr val="000000"/>
                      </a:solidFill>
                      <a:latin typeface="Cambria Math" panose="02040503050406030204" pitchFamily="18" charset="0"/>
                    </a:rPr>
                    <m:t>)</m:t>
                  </m:r>
                </m:oMath>
              </m:oMathPara>
            </a14:m>
            <a:endParaRPr sz="3600"/>
          </a:p>
        </p:txBody>
      </p:sp>
      <p:pic>
        <p:nvPicPr>
          <p:cNvPr id="327" name="Image" descr="Image"/>
          <p:cNvPicPr>
            <a:picLocks noChangeAspect="1"/>
          </p:cNvPicPr>
          <p:nvPr/>
        </p:nvPicPr>
        <p:blipFill>
          <a:blip r:embed="rId4">
            <a:extLst/>
          </a:blip>
          <a:stretch>
            <a:fillRect/>
          </a:stretch>
        </p:blipFill>
        <p:spPr>
          <a:xfrm>
            <a:off x="1701481" y="4990828"/>
            <a:ext cx="2563603" cy="3795365"/>
          </a:xfrm>
          <a:prstGeom prst="rect">
            <a:avLst/>
          </a:prstGeom>
          <a:ln w="12700">
            <a:miter lim="400000"/>
          </a:ln>
        </p:spPr>
      </p:pic>
      <p:sp>
        <p:nvSpPr>
          <p:cNvPr id="328" name="ReLU is a gatekeeper.  Muggles are shut out."/>
          <p:cNvSpPr txBox="1"/>
          <p:nvPr/>
        </p:nvSpPr>
        <p:spPr>
          <a:xfrm>
            <a:off x="1646480" y="8942460"/>
            <a:ext cx="2673605" cy="7040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2000"/>
            </a:pPr>
            <a:r>
              <a:t>ReLU is a gatekeeper. </a:t>
            </a:r>
            <a:br/>
            <a:r>
              <a:t>Muggles are shut out.</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Why must the activation function  be non-linear?"/>
          <p:cNvSpPr txBox="1"/>
          <p:nvPr>
            <p:ph type="title"/>
          </p:nvPr>
        </p:nvSpPr>
        <p:spPr>
          <a:prstGeom prst="rect">
            <a:avLst/>
          </a:prstGeom>
        </p:spPr>
        <p:txBody>
          <a:bodyPr/>
          <a:lstStyle/>
          <a:p>
            <a:pPr>
              <a:defRPr sz="4300"/>
            </a:pPr>
            <a:r>
              <a:t>Why must the activation function</a:t>
            </a:r>
            <a:br/>
            <a:r>
              <a:t> be non-linear? </a:t>
            </a:r>
          </a:p>
        </p:txBody>
      </p:sp>
      <p:sp>
        <p:nvSpPr>
          <p:cNvPr id="333" name="All the activation functions we introduced are non-linear functions…"/>
          <p:cNvSpPr txBox="1"/>
          <p:nvPr/>
        </p:nvSpPr>
        <p:spPr>
          <a:xfrm>
            <a:off x="717088" y="6847255"/>
            <a:ext cx="11351667" cy="1793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8937" indent="-388937" algn="l">
              <a:spcBef>
                <a:spcPts val="3200"/>
              </a:spcBef>
              <a:buSzPct val="145000"/>
              <a:buChar char="•"/>
              <a:defRPr b="0" sz="2800"/>
            </a:pPr>
            <a:r>
              <a:t>All the activation functions we introduced are non-linear functions</a:t>
            </a:r>
          </a:p>
          <a:p>
            <a:pPr marL="388937" indent="-388937" algn="l">
              <a:spcBef>
                <a:spcPts val="3200"/>
              </a:spcBef>
              <a:buSzPct val="145000"/>
              <a:buChar char="•"/>
              <a:defRPr b="0" sz="2800"/>
            </a:pPr>
            <a:r>
              <a:t>Why? Generally speaking, the purpose of activation function is to introduce non-linearities into the network</a:t>
            </a:r>
          </a:p>
        </p:txBody>
      </p:sp>
      <p:pic>
        <p:nvPicPr>
          <p:cNvPr id="334" name="Image" descr="Image"/>
          <p:cNvPicPr>
            <a:picLocks noChangeAspect="1"/>
          </p:cNvPicPr>
          <p:nvPr/>
        </p:nvPicPr>
        <p:blipFill>
          <a:blip r:embed="rId2">
            <a:extLst/>
          </a:blip>
          <a:stretch>
            <a:fillRect/>
          </a:stretch>
        </p:blipFill>
        <p:spPr>
          <a:xfrm>
            <a:off x="2321671" y="2248484"/>
            <a:ext cx="8361458" cy="3665569"/>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layer.gif" descr="layer.gif"/>
          <p:cNvPicPr>
            <a:picLocks noChangeAspect="0"/>
          </p:cNvPicPr>
          <p:nvPr/>
        </p:nvPicPr>
        <p:blipFill>
          <a:blip r:embed="rId2">
            <a:extLst/>
          </a:blip>
          <a:stretch>
            <a:fillRect/>
          </a:stretch>
        </p:blipFill>
        <p:spPr>
          <a:xfrm>
            <a:off x="1672027" y="3267023"/>
            <a:ext cx="9407701" cy="6358027"/>
          </a:xfrm>
          <a:prstGeom prst="rect">
            <a:avLst/>
          </a:prstGeom>
          <a:ln w="12700">
            <a:miter lim="400000"/>
          </a:ln>
        </p:spPr>
      </p:pic>
      <p:sp>
        <p:nvSpPr>
          <p:cNvPr id="337" name="This animation shows how the single pass through the network with an activate function h(x):"/>
          <p:cNvSpPr txBox="1"/>
          <p:nvPr/>
        </p:nvSpPr>
        <p:spPr>
          <a:xfrm>
            <a:off x="602284" y="2200995"/>
            <a:ext cx="11311954" cy="9552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b="0" sz="2800"/>
            </a:lvl1pPr>
          </a:lstStyle>
          <a:p>
            <a:pPr/>
            <a:r>
              <a:t>This animation shows how the single pass through the network with an activate function h(x):</a:t>
            </a:r>
          </a:p>
        </p:txBody>
      </p:sp>
      <p:sp>
        <p:nvSpPr>
          <p:cNvPr id="338" name="Forward Propagation"/>
          <p:cNvSpPr txBox="1"/>
          <p:nvPr>
            <p:ph type="ctrTitle"/>
          </p:nvPr>
        </p:nvSpPr>
        <p:spPr>
          <a:xfrm>
            <a:off x="952500" y="254000"/>
            <a:ext cx="11099800" cy="2159000"/>
          </a:xfrm>
          <a:prstGeom prst="rect">
            <a:avLst/>
          </a:prstGeom>
        </p:spPr>
        <p:txBody>
          <a:bodyPr anchor="ctr"/>
          <a:lstStyle/>
          <a:p>
            <a:pPr/>
            <a:r>
              <a:t>Forward Propagation</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C. Network Structure"/>
          <p:cNvSpPr txBox="1"/>
          <p:nvPr>
            <p:ph type="title"/>
          </p:nvPr>
        </p:nvSpPr>
        <p:spPr>
          <a:prstGeom prst="rect">
            <a:avLst/>
          </a:prstGeom>
        </p:spPr>
        <p:txBody>
          <a:bodyPr/>
          <a:lstStyle/>
          <a:p>
            <a:pPr/>
            <a:r>
              <a:t>C. Network Structure</a:t>
            </a:r>
          </a:p>
        </p:txBody>
      </p:sp>
      <p:sp>
        <p:nvSpPr>
          <p:cNvPr id="341" name="Forward propagation by weights and biases"/>
          <p:cNvSpPr txBox="1"/>
          <p:nvPr>
            <p:ph type="body" sz="half" idx="1"/>
          </p:nvPr>
        </p:nvSpPr>
        <p:spPr>
          <a:xfrm>
            <a:off x="1270000" y="5029200"/>
            <a:ext cx="10464800" cy="3684538"/>
          </a:xfrm>
          <a:prstGeom prst="rect">
            <a:avLst/>
          </a:prstGeom>
        </p:spPr>
        <p:txBody>
          <a:bodyPr/>
          <a:lstStyle/>
          <a:p>
            <a:pPr/>
            <a:r>
              <a:t>Forward propagation by weights and biases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Logic-gate neurons"/>
          <p:cNvSpPr txBox="1"/>
          <p:nvPr>
            <p:ph type="title"/>
          </p:nvPr>
        </p:nvSpPr>
        <p:spPr>
          <a:prstGeom prst="rect">
            <a:avLst/>
          </a:prstGeom>
        </p:spPr>
        <p:txBody>
          <a:bodyPr/>
          <a:lstStyle/>
          <a:p>
            <a:pPr/>
            <a:r>
              <a:t>Logic-gate neurons</a:t>
            </a:r>
          </a:p>
        </p:txBody>
      </p:sp>
      <p:sp>
        <p:nvSpPr>
          <p:cNvPr id="145" name="The origins of Neural Networks goes back to 1943, when Warren McCulloch, a neurophysiologist, and a young mathematician, Walter Pitts, wrote a paper on how neurons might work…"/>
          <p:cNvSpPr txBox="1"/>
          <p:nvPr>
            <p:ph type="body" idx="1"/>
          </p:nvPr>
        </p:nvSpPr>
        <p:spPr>
          <a:prstGeom prst="rect">
            <a:avLst/>
          </a:prstGeom>
        </p:spPr>
        <p:txBody>
          <a:bodyPr/>
          <a:lstStyle/>
          <a:p>
            <a:pPr marL="431800" indent="-431800">
              <a:defRPr sz="4100"/>
            </a:pPr>
            <a:r>
              <a:t>The origins of Neural Networks goes back to 1943, when Warren McCulloch, a neurophysiologist, and a young mathematician, Walter Pitts, wrote a paper on how neurons might work</a:t>
            </a:r>
          </a:p>
          <a:p>
            <a:pPr marL="431800" indent="-431800">
              <a:defRPr sz="4100"/>
            </a:pPr>
            <a:r>
              <a:t>They proposed that neurons are binary logic gates that receive multiple inputs through their dendrites and convert these to a single output</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44" name="Example:  Handwritten Digits Recognition"/>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Example:  Handwritten Digits Recognition </a:t>
            </a:r>
          </a:p>
        </p:txBody>
      </p:sp>
      <p:sp>
        <p:nvSpPr>
          <p:cNvPr id="345" name="The MNIST database of handwritten digits has a training set of 60,000 examples, and a test set of 10,000 examples.…"/>
          <p:cNvSpPr txBox="1"/>
          <p:nvPr/>
        </p:nvSpPr>
        <p:spPr>
          <a:xfrm>
            <a:off x="784694" y="7177072"/>
            <a:ext cx="11287241" cy="22252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8937" indent="-388937" algn="l">
              <a:spcBef>
                <a:spcPts val="3200"/>
              </a:spcBef>
              <a:buSzPct val="145000"/>
              <a:buChar char="•"/>
              <a:defRPr b="0" sz="2800">
                <a:solidFill>
                  <a:srgbClr val="FFFFFF"/>
                </a:solidFill>
              </a:defRPr>
            </a:pPr>
            <a:r>
              <a:t>The MNIST database of handwritten digits has a training set of 60,000 examples, and a test set of 10,000 examples. </a:t>
            </a:r>
          </a:p>
          <a:p>
            <a:pPr marL="388937" indent="-388937" algn="l">
              <a:spcBef>
                <a:spcPts val="3200"/>
              </a:spcBef>
              <a:buSzPct val="145000"/>
              <a:buChar char="•"/>
              <a:defRPr b="0" sz="2800">
                <a:solidFill>
                  <a:srgbClr val="FFFFFF"/>
                </a:solidFill>
              </a:defRPr>
            </a:pPr>
            <a:r>
              <a:t>The digits have been size-normalized and centered in a fixed-size image.</a:t>
            </a:r>
          </a:p>
        </p:txBody>
      </p:sp>
      <p:pic>
        <p:nvPicPr>
          <p:cNvPr id="346" name="Image" descr="Image"/>
          <p:cNvPicPr>
            <a:picLocks noChangeAspect="1"/>
          </p:cNvPicPr>
          <p:nvPr/>
        </p:nvPicPr>
        <p:blipFill>
          <a:blip r:embed="rId3">
            <a:extLst/>
          </a:blip>
          <a:stretch>
            <a:fillRect/>
          </a:stretch>
        </p:blipFill>
        <p:spPr>
          <a:xfrm>
            <a:off x="2051877" y="2754839"/>
            <a:ext cx="8752875" cy="3751232"/>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51" name="Annotated Handwritten Digits Dataset"/>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Annotated Handwritten Digits Dataset</a:t>
            </a:r>
          </a:p>
        </p:txBody>
      </p:sp>
      <p:sp>
        <p:nvSpPr>
          <p:cNvPr id="352" name="The MNIST database of handwritten digits has a training set of 60,000 examples, and a test set of 10,000 examples.…"/>
          <p:cNvSpPr txBox="1"/>
          <p:nvPr/>
        </p:nvSpPr>
        <p:spPr>
          <a:xfrm>
            <a:off x="784694" y="7177072"/>
            <a:ext cx="11287241" cy="22252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8937" indent="-388937" algn="l">
              <a:spcBef>
                <a:spcPts val="3200"/>
              </a:spcBef>
              <a:buSzPct val="145000"/>
              <a:buChar char="•"/>
              <a:defRPr b="0" sz="2800">
                <a:solidFill>
                  <a:srgbClr val="FFFFFF"/>
                </a:solidFill>
              </a:defRPr>
            </a:pPr>
            <a:r>
              <a:t>The MNIST database of handwritten digits has a training set of 60,000 examples, and a test set of 10,000 examples. </a:t>
            </a:r>
          </a:p>
          <a:p>
            <a:pPr marL="388937" indent="-388937" algn="l">
              <a:spcBef>
                <a:spcPts val="3200"/>
              </a:spcBef>
              <a:buSzPct val="145000"/>
              <a:buChar char="•"/>
              <a:defRPr b="0" sz="2800">
                <a:solidFill>
                  <a:srgbClr val="FFFFFF"/>
                </a:solidFill>
              </a:defRPr>
            </a:pPr>
            <a:r>
              <a:t>The digits have been size-normalized and centered in a fixed-size image.</a:t>
            </a:r>
          </a:p>
        </p:txBody>
      </p:sp>
      <p:pic>
        <p:nvPicPr>
          <p:cNvPr id="353" name="05_MNIST_Training_dataset.jpg" descr="05_MNIST_Training_dataset.jpg"/>
          <p:cNvPicPr>
            <a:picLocks noChangeAspect="1"/>
          </p:cNvPicPr>
          <p:nvPr/>
        </p:nvPicPr>
        <p:blipFill>
          <a:blip r:embed="rId3">
            <a:extLst/>
          </a:blip>
          <a:srcRect l="0" t="11770" r="0" b="11770"/>
          <a:stretch>
            <a:fillRect/>
          </a:stretch>
        </p:blipFill>
        <p:spPr>
          <a:xfrm>
            <a:off x="2051877" y="2754839"/>
            <a:ext cx="8752875" cy="3751232"/>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01_Fuzzy-digit-3.jpg" descr="01_Fuzzy-digit-3.jpg"/>
          <p:cNvPicPr>
            <a:picLocks noChangeAspect="1"/>
          </p:cNvPicPr>
          <p:nvPr/>
        </p:nvPicPr>
        <p:blipFill>
          <a:blip r:embed="rId2">
            <a:extLst/>
          </a:blip>
          <a:stretch>
            <a:fillRect/>
          </a:stretch>
        </p:blipFill>
        <p:spPr>
          <a:xfrm>
            <a:off x="-204836" y="119950"/>
            <a:ext cx="13325294" cy="9406091"/>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02_More-fuzzy-digit-3s.jpg" descr="02_More-fuzzy-digit-3s.jpg"/>
          <p:cNvPicPr>
            <a:picLocks noChangeAspect="1"/>
          </p:cNvPicPr>
          <p:nvPr/>
        </p:nvPicPr>
        <p:blipFill>
          <a:blip r:embed="rId2">
            <a:extLst/>
          </a:blip>
          <a:stretch>
            <a:fillRect/>
          </a:stretch>
        </p:blipFill>
        <p:spPr>
          <a:xfrm>
            <a:off x="-538266" y="98796"/>
            <a:ext cx="13493249" cy="9556008"/>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362" name="屏幕快照 2019-08-13 00.00.04.png" descr="屏幕快照 2019-08-13 00.00.04.png"/>
          <p:cNvPicPr>
            <a:picLocks noChangeAspect="1"/>
          </p:cNvPicPr>
          <p:nvPr/>
        </p:nvPicPr>
        <p:blipFill>
          <a:blip r:embed="rId3">
            <a:extLst/>
          </a:blip>
          <a:stretch>
            <a:fillRect/>
          </a:stretch>
        </p:blipFill>
        <p:spPr>
          <a:xfrm>
            <a:off x="-425558" y="251340"/>
            <a:ext cx="13567627" cy="8566098"/>
          </a:xfrm>
          <a:prstGeom prst="rect">
            <a:avLst/>
          </a:prstGeom>
          <a:ln w="12700">
            <a:miter lim="400000"/>
          </a:ln>
        </p:spPr>
      </p:pic>
      <p:sp>
        <p:nvSpPr>
          <p:cNvPr id="363" name="Pixel"/>
          <p:cNvSpPr txBox="1"/>
          <p:nvPr/>
        </p:nvSpPr>
        <p:spPr>
          <a:xfrm>
            <a:off x="9253214" y="3823888"/>
            <a:ext cx="1080332" cy="523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b="0" sz="2800">
                <a:solidFill>
                  <a:srgbClr val="FFFFFF"/>
                </a:solidFill>
              </a:defRPr>
            </a:lvl1pPr>
          </a:lstStyle>
          <a:p>
            <a:pPr/>
            <a:r>
              <a:t>Pixel</a:t>
            </a:r>
          </a:p>
        </p:txBody>
      </p:sp>
      <p:sp>
        <p:nvSpPr>
          <p:cNvPr id="364" name="Line"/>
          <p:cNvSpPr/>
          <p:nvPr/>
        </p:nvSpPr>
        <p:spPr>
          <a:xfrm>
            <a:off x="3517020" y="5214353"/>
            <a:ext cx="2578123" cy="1050423"/>
          </a:xfrm>
          <a:prstGeom prst="line">
            <a:avLst/>
          </a:prstGeom>
          <a:ln w="25400">
            <a:solidFill>
              <a:schemeClr val="accent5"/>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4"/>
                                        </p:tgtEl>
                                        <p:attrNameLst>
                                          <p:attrName>style.visibility</p:attrName>
                                        </p:attrNameLst>
                                      </p:cBhvr>
                                      <p:to>
                                        <p:strVal val="visible"/>
                                      </p:to>
                                    </p:set>
                                    <p:animEffect filter="wipe(left)" transition="in">
                                      <p:cBhvr>
                                        <p:cTn id="7" dur="500"/>
                                        <p:tgtEl>
                                          <p:spTgt spid="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4"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369" name="屏幕快照 2019-08-13 00.00.23.png" descr="屏幕快照 2019-08-13 00.00.23.png"/>
          <p:cNvPicPr>
            <a:picLocks noChangeAspect="1"/>
          </p:cNvPicPr>
          <p:nvPr/>
        </p:nvPicPr>
        <p:blipFill>
          <a:blip r:embed="rId3">
            <a:extLst/>
          </a:blip>
          <a:stretch>
            <a:fillRect/>
          </a:stretch>
        </p:blipFill>
        <p:spPr>
          <a:xfrm>
            <a:off x="-158418" y="733854"/>
            <a:ext cx="13513848" cy="8013287"/>
          </a:xfrm>
          <a:prstGeom prst="rect">
            <a:avLst/>
          </a:prstGeom>
          <a:ln w="12700">
            <a:miter lim="400000"/>
          </a:ln>
        </p:spPr>
      </p:pic>
      <p:sp>
        <p:nvSpPr>
          <p:cNvPr id="370" name="Pixel"/>
          <p:cNvSpPr txBox="1"/>
          <p:nvPr/>
        </p:nvSpPr>
        <p:spPr>
          <a:xfrm>
            <a:off x="9253214" y="3823888"/>
            <a:ext cx="1080332" cy="523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b="0" sz="2800">
                <a:solidFill>
                  <a:srgbClr val="FFFFFF"/>
                </a:solidFill>
              </a:defRPr>
            </a:lvl1pPr>
          </a:lstStyle>
          <a:p>
            <a:pPr/>
            <a:r>
              <a:t>Pixel</a:t>
            </a:r>
          </a:p>
        </p:txBody>
      </p:sp>
      <p:sp>
        <p:nvSpPr>
          <p:cNvPr id="371" name="Line"/>
          <p:cNvSpPr/>
          <p:nvPr/>
        </p:nvSpPr>
        <p:spPr>
          <a:xfrm>
            <a:off x="3517020" y="5214353"/>
            <a:ext cx="2578123" cy="1050423"/>
          </a:xfrm>
          <a:prstGeom prst="line">
            <a:avLst/>
          </a:prstGeom>
          <a:ln w="25400">
            <a:solidFill>
              <a:schemeClr val="accent5"/>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1"/>
                                        </p:tgtEl>
                                        <p:attrNameLst>
                                          <p:attrName>style.visibility</p:attrName>
                                        </p:attrNameLst>
                                      </p:cBhvr>
                                      <p:to>
                                        <p:strVal val="visible"/>
                                      </p:to>
                                    </p:set>
                                    <p:animEffect filter="wipe(left)" transition="in">
                                      <p:cBhvr>
                                        <p:cTn id="7" dur="5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1"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Double-click to edit"/>
          <p:cNvSpPr txBox="1"/>
          <p:nvPr>
            <p:ph type="title"/>
          </p:nvPr>
        </p:nvSpPr>
        <p:spPr>
          <a:prstGeom prst="rect">
            <a:avLst/>
          </a:prstGeom>
        </p:spPr>
        <p:txBody>
          <a:bodyPr/>
          <a:lstStyle/>
          <a:p>
            <a:pPr/>
          </a:p>
        </p:txBody>
      </p:sp>
      <p:sp>
        <p:nvSpPr>
          <p:cNvPr id="376" name="Double-click to edit"/>
          <p:cNvSpPr txBox="1"/>
          <p:nvPr>
            <p:ph type="body" idx="1"/>
          </p:nvPr>
        </p:nvSpPr>
        <p:spPr>
          <a:prstGeom prst="rect">
            <a:avLst/>
          </a:prstGeom>
        </p:spPr>
        <p:txBody>
          <a:bodyPr/>
          <a:lstStyle/>
          <a:p>
            <a:pPr/>
          </a:p>
        </p:txBody>
      </p:sp>
      <p:pic>
        <p:nvPicPr>
          <p:cNvPr id="377" name="11_First_layer.jpg" descr="11_First_layer.jpg"/>
          <p:cNvPicPr>
            <a:picLocks noChangeAspect="1"/>
          </p:cNvPicPr>
          <p:nvPr/>
        </p:nvPicPr>
        <p:blipFill>
          <a:blip r:embed="rId2">
            <a:extLst/>
          </a:blip>
          <a:stretch>
            <a:fillRect/>
          </a:stretch>
        </p:blipFill>
        <p:spPr>
          <a:xfrm>
            <a:off x="231498" y="-257911"/>
            <a:ext cx="12541804" cy="10269422"/>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Double-click to edit"/>
          <p:cNvSpPr txBox="1"/>
          <p:nvPr>
            <p:ph type="title"/>
          </p:nvPr>
        </p:nvSpPr>
        <p:spPr>
          <a:prstGeom prst="rect">
            <a:avLst/>
          </a:prstGeom>
        </p:spPr>
        <p:txBody>
          <a:bodyPr/>
          <a:lstStyle/>
          <a:p>
            <a:pPr/>
          </a:p>
        </p:txBody>
      </p:sp>
      <p:sp>
        <p:nvSpPr>
          <p:cNvPr id="380" name="Double-click to edit"/>
          <p:cNvSpPr txBox="1"/>
          <p:nvPr>
            <p:ph type="body" idx="1"/>
          </p:nvPr>
        </p:nvSpPr>
        <p:spPr>
          <a:prstGeom prst="rect">
            <a:avLst/>
          </a:prstGeom>
        </p:spPr>
        <p:txBody>
          <a:bodyPr/>
          <a:lstStyle/>
          <a:p>
            <a:pPr/>
          </a:p>
        </p:txBody>
      </p:sp>
      <p:pic>
        <p:nvPicPr>
          <p:cNvPr id="381" name="06_Multilayer_perceptron.jpg" descr="06_Multilayer_perceptron.jpg"/>
          <p:cNvPicPr>
            <a:picLocks noChangeAspect="1"/>
          </p:cNvPicPr>
          <p:nvPr/>
        </p:nvPicPr>
        <p:blipFill>
          <a:blip r:embed="rId2">
            <a:extLst/>
          </a:blip>
          <a:stretch>
            <a:fillRect/>
          </a:stretch>
        </p:blipFill>
        <p:spPr>
          <a:xfrm>
            <a:off x="1009650" y="381000"/>
            <a:ext cx="10985500" cy="89916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84" name="Example:  Handwritten Digits Recognition"/>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Example:  Handwritten Digits Recognition </a:t>
            </a:r>
          </a:p>
        </p:txBody>
      </p:sp>
      <p:sp>
        <p:nvSpPr>
          <p:cNvPr id="385" name="Output Layer"/>
          <p:cNvSpPr txBox="1"/>
          <p:nvPr/>
        </p:nvSpPr>
        <p:spPr>
          <a:xfrm>
            <a:off x="858779" y="2258968"/>
            <a:ext cx="3482697" cy="523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b="0" sz="2800">
                <a:solidFill>
                  <a:srgbClr val="FFFFFF"/>
                </a:solidFill>
              </a:defRPr>
            </a:lvl1pPr>
          </a:lstStyle>
          <a:p>
            <a:pPr/>
            <a:r>
              <a:t>Output Layer</a:t>
            </a:r>
          </a:p>
        </p:txBody>
      </p:sp>
      <p:pic>
        <p:nvPicPr>
          <p:cNvPr id="386" name="image-20190813000240295.png" descr="image-20190813000240295.png"/>
          <p:cNvPicPr>
            <a:picLocks noChangeAspect="1"/>
          </p:cNvPicPr>
          <p:nvPr/>
        </p:nvPicPr>
        <p:blipFill>
          <a:blip r:embed="rId3">
            <a:extLst/>
          </a:blip>
          <a:stretch>
            <a:fillRect/>
          </a:stretch>
        </p:blipFill>
        <p:spPr>
          <a:xfrm>
            <a:off x="909850" y="3290355"/>
            <a:ext cx="8876560" cy="5681297"/>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91" name="Example:  Handwritten Digits Recognition"/>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Example:  Handwritten Digits Recognition </a:t>
            </a:r>
          </a:p>
        </p:txBody>
      </p:sp>
      <p:sp>
        <p:nvSpPr>
          <p:cNvPr id="392" name="Why the Layers?"/>
          <p:cNvSpPr txBox="1"/>
          <p:nvPr/>
        </p:nvSpPr>
        <p:spPr>
          <a:xfrm>
            <a:off x="858779" y="2258968"/>
            <a:ext cx="3482697" cy="523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b="0" sz="2800">
                <a:solidFill>
                  <a:srgbClr val="FFFFFF"/>
                </a:solidFill>
              </a:defRPr>
            </a:lvl1pPr>
          </a:lstStyle>
          <a:p>
            <a:pPr/>
            <a:r>
              <a:t>Why the Layers?</a:t>
            </a:r>
          </a:p>
        </p:txBody>
      </p:sp>
      <p:pic>
        <p:nvPicPr>
          <p:cNvPr id="393" name="屏幕快照 2019-08-13 01.23.14.png" descr="屏幕快照 2019-08-13 01.23.14.png"/>
          <p:cNvPicPr>
            <a:picLocks noChangeAspect="1"/>
          </p:cNvPicPr>
          <p:nvPr/>
        </p:nvPicPr>
        <p:blipFill>
          <a:blip r:embed="rId3">
            <a:extLst/>
          </a:blip>
          <a:stretch>
            <a:fillRect/>
          </a:stretch>
        </p:blipFill>
        <p:spPr>
          <a:xfrm>
            <a:off x="6016213" y="3094169"/>
            <a:ext cx="5769710" cy="5292462"/>
          </a:xfrm>
          <a:prstGeom prst="rect">
            <a:avLst/>
          </a:prstGeom>
          <a:ln w="12700">
            <a:miter lim="400000"/>
          </a:ln>
        </p:spPr>
      </p:pic>
      <p:grpSp>
        <p:nvGrpSpPr>
          <p:cNvPr id="397" name="Group"/>
          <p:cNvGrpSpPr/>
          <p:nvPr/>
        </p:nvGrpSpPr>
        <p:grpSpPr>
          <a:xfrm>
            <a:off x="664900" y="4030469"/>
            <a:ext cx="4774211" cy="3586333"/>
            <a:chOff x="0" y="0"/>
            <a:chExt cx="4774209" cy="3586331"/>
          </a:xfrm>
        </p:grpSpPr>
        <p:pic>
          <p:nvPicPr>
            <p:cNvPr id="394" name="屏幕快照 2019-08-13 01.21.48.png" descr="屏幕快照 2019-08-13 01.21.48.png"/>
            <p:cNvPicPr>
              <a:picLocks noChangeAspect="1"/>
            </p:cNvPicPr>
            <p:nvPr/>
          </p:nvPicPr>
          <p:blipFill>
            <a:blip r:embed="rId4">
              <a:extLst/>
            </a:blip>
            <a:stretch>
              <a:fillRect/>
            </a:stretch>
          </p:blipFill>
          <p:spPr>
            <a:xfrm>
              <a:off x="0" y="0"/>
              <a:ext cx="4774210" cy="3586332"/>
            </a:xfrm>
            <a:prstGeom prst="rect">
              <a:avLst/>
            </a:prstGeom>
            <a:ln w="12700" cap="flat">
              <a:noFill/>
              <a:miter lim="400000"/>
            </a:ln>
            <a:effectLst/>
          </p:spPr>
        </p:pic>
        <p:sp>
          <p:nvSpPr>
            <p:cNvPr id="395" name="Rectangle"/>
            <p:cNvSpPr/>
            <p:nvPr/>
          </p:nvSpPr>
          <p:spPr>
            <a:xfrm>
              <a:off x="3064049" y="573719"/>
              <a:ext cx="414646" cy="2891687"/>
            </a:xfrm>
            <a:prstGeom prst="rect">
              <a:avLst/>
            </a:prstGeom>
            <a:noFill/>
            <a:ln w="25400" cap="flat">
              <a:solidFill>
                <a:schemeClr val="accent4">
                  <a:hueOff val="366961"/>
                  <a:satOff val="4172"/>
                  <a:lumOff val="11129"/>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96" name="Rectangle"/>
            <p:cNvSpPr/>
            <p:nvPr/>
          </p:nvSpPr>
          <p:spPr>
            <a:xfrm>
              <a:off x="1898694" y="599119"/>
              <a:ext cx="414646" cy="2891687"/>
            </a:xfrm>
            <a:prstGeom prst="rect">
              <a:avLst/>
            </a:prstGeom>
            <a:noFill/>
            <a:ln w="25400" cap="flat">
              <a:solidFill>
                <a:schemeClr val="accent4">
                  <a:hueOff val="366961"/>
                  <a:satOff val="4172"/>
                  <a:lumOff val="11129"/>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Image" descr="Image"/>
          <p:cNvPicPr>
            <a:picLocks noChangeAspect="1"/>
          </p:cNvPicPr>
          <p:nvPr/>
        </p:nvPicPr>
        <p:blipFill>
          <a:blip r:embed="rId2">
            <a:extLst/>
          </a:blip>
          <a:stretch>
            <a:fillRect/>
          </a:stretch>
        </p:blipFill>
        <p:spPr>
          <a:xfrm>
            <a:off x="101600" y="1479550"/>
            <a:ext cx="12801600" cy="67945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402" name="屏幕快照 2019-08-13 01.21.32.png" descr="屏幕快照 2019-08-13 01.21.32.png"/>
          <p:cNvPicPr>
            <a:picLocks noChangeAspect="1"/>
          </p:cNvPicPr>
          <p:nvPr/>
        </p:nvPicPr>
        <p:blipFill>
          <a:blip r:embed="rId3">
            <a:extLst/>
          </a:blip>
          <a:stretch>
            <a:fillRect/>
          </a:stretch>
        </p:blipFill>
        <p:spPr>
          <a:xfrm>
            <a:off x="874328" y="3034290"/>
            <a:ext cx="9319728" cy="6467537"/>
          </a:xfrm>
          <a:prstGeom prst="rect">
            <a:avLst/>
          </a:prstGeom>
          <a:ln w="12700">
            <a:miter lim="400000"/>
          </a:ln>
        </p:spPr>
      </p:pic>
      <p:sp>
        <p:nvSpPr>
          <p:cNvPr id="403" name="Example:  Handwritten Digits Recognition"/>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Example:  Handwritten Digits Recognition </a:t>
            </a:r>
          </a:p>
        </p:txBody>
      </p:sp>
      <p:sp>
        <p:nvSpPr>
          <p:cNvPr id="404" name="Hidden Layers"/>
          <p:cNvSpPr txBox="1"/>
          <p:nvPr/>
        </p:nvSpPr>
        <p:spPr>
          <a:xfrm>
            <a:off x="858779" y="2258968"/>
            <a:ext cx="3482697" cy="523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b="0" sz="2800">
                <a:solidFill>
                  <a:srgbClr val="FFFFFF"/>
                </a:solidFill>
              </a:defRPr>
            </a:lvl1pPr>
          </a:lstStyle>
          <a:p>
            <a:pPr/>
            <a:r>
              <a:t>Hidden Layers</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09" name="Example:  Handwritten Digits Recognition"/>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Example:  Handwritten Digits Recognition </a:t>
            </a:r>
          </a:p>
        </p:txBody>
      </p:sp>
      <p:sp>
        <p:nvSpPr>
          <p:cNvPr id="410" name="Why the Layers?"/>
          <p:cNvSpPr txBox="1"/>
          <p:nvPr/>
        </p:nvSpPr>
        <p:spPr>
          <a:xfrm>
            <a:off x="858779" y="2258968"/>
            <a:ext cx="3482697" cy="523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b="0" sz="2800">
                <a:solidFill>
                  <a:srgbClr val="FFFFFF"/>
                </a:solidFill>
              </a:defRPr>
            </a:lvl1pPr>
          </a:lstStyle>
          <a:p>
            <a:pPr/>
            <a:r>
              <a:t>Why the Layers?</a:t>
            </a:r>
          </a:p>
        </p:txBody>
      </p:sp>
      <p:pic>
        <p:nvPicPr>
          <p:cNvPr id="411" name="屏幕快照 2019-08-13 01.23.34.png" descr="屏幕快照 2019-08-13 01.23.34.png"/>
          <p:cNvPicPr>
            <a:picLocks noChangeAspect="1"/>
          </p:cNvPicPr>
          <p:nvPr/>
        </p:nvPicPr>
        <p:blipFill>
          <a:blip r:embed="rId3">
            <a:extLst/>
          </a:blip>
          <a:stretch>
            <a:fillRect/>
          </a:stretch>
        </p:blipFill>
        <p:spPr>
          <a:xfrm>
            <a:off x="7155018" y="4738397"/>
            <a:ext cx="5344444" cy="3066024"/>
          </a:xfrm>
          <a:prstGeom prst="rect">
            <a:avLst/>
          </a:prstGeom>
          <a:ln w="12700">
            <a:miter lim="400000"/>
          </a:ln>
        </p:spPr>
      </p:pic>
      <p:pic>
        <p:nvPicPr>
          <p:cNvPr id="412" name="屏幕快照 2019-08-13 01.23.44.png" descr="屏幕快照 2019-08-13 01.23.44.png"/>
          <p:cNvPicPr>
            <a:picLocks noChangeAspect="1"/>
          </p:cNvPicPr>
          <p:nvPr/>
        </p:nvPicPr>
        <p:blipFill>
          <a:blip r:embed="rId4">
            <a:extLst/>
          </a:blip>
          <a:stretch>
            <a:fillRect/>
          </a:stretch>
        </p:blipFill>
        <p:spPr>
          <a:xfrm>
            <a:off x="378422" y="3817270"/>
            <a:ext cx="6420293" cy="5267031"/>
          </a:xfrm>
          <a:prstGeom prst="rect">
            <a:avLst/>
          </a:prstGeom>
          <a:ln w="12700">
            <a:miter lim="400000"/>
          </a:ln>
        </p:spPr>
      </p:pic>
      <p:sp>
        <p:nvSpPr>
          <p:cNvPr id="414" name="Connection Line"/>
          <p:cNvSpPr/>
          <p:nvPr/>
        </p:nvSpPr>
        <p:spPr>
          <a:xfrm>
            <a:off x="4882272" y="3674781"/>
            <a:ext cx="4425942" cy="1063617"/>
          </a:xfrm>
          <a:custGeom>
            <a:avLst/>
            <a:gdLst/>
            <a:ahLst/>
            <a:cxnLst>
              <a:cxn ang="0">
                <a:pos x="wd2" y="hd2"/>
              </a:cxn>
              <a:cxn ang="5400000">
                <a:pos x="wd2" y="hd2"/>
              </a:cxn>
              <a:cxn ang="10800000">
                <a:pos x="wd2" y="hd2"/>
              </a:cxn>
              <a:cxn ang="16200000">
                <a:pos x="wd2" y="hd2"/>
              </a:cxn>
            </a:cxnLst>
            <a:rect l="0" t="0" r="r" b="b"/>
            <a:pathLst>
              <a:path w="21600" h="16741" fill="norm" stroke="1" extrusionOk="0">
                <a:moveTo>
                  <a:pt x="0" y="6864"/>
                </a:moveTo>
                <a:cubicBezTo>
                  <a:pt x="10719" y="-4859"/>
                  <a:pt x="17919" y="-1567"/>
                  <a:pt x="21600" y="16741"/>
                </a:cubicBezTo>
              </a:path>
            </a:pathLst>
          </a:custGeom>
          <a:ln w="25400">
            <a:solidFill>
              <a:schemeClr val="accent4">
                <a:hueOff val="366961"/>
                <a:satOff val="4172"/>
                <a:lumOff val="11129"/>
              </a:schemeClr>
            </a:solidFill>
            <a:miter lim="400000"/>
            <a:headEnd type="triangle"/>
          </a:ln>
        </p:spPr>
        <p:txBody>
          <a:bodyPr/>
          <a:lstStyle/>
          <a:p>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19" name="Example:  Handwritten Digits Recognition"/>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Example:  Handwritten Digits Recognition </a:t>
            </a:r>
          </a:p>
        </p:txBody>
      </p:sp>
      <p:pic>
        <p:nvPicPr>
          <p:cNvPr id="420" name="屏幕快照 2019-08-13 01.25.12.png" descr="屏幕快照 2019-08-13 01.25.12.png"/>
          <p:cNvPicPr>
            <a:picLocks noChangeAspect="1"/>
          </p:cNvPicPr>
          <p:nvPr/>
        </p:nvPicPr>
        <p:blipFill>
          <a:blip r:embed="rId3">
            <a:extLst/>
          </a:blip>
          <a:stretch>
            <a:fillRect/>
          </a:stretch>
        </p:blipFill>
        <p:spPr>
          <a:xfrm>
            <a:off x="780053" y="2810035"/>
            <a:ext cx="10619314" cy="5860730"/>
          </a:xfrm>
          <a:prstGeom prst="rect">
            <a:avLst/>
          </a:prstGeom>
          <a:ln w="12700">
            <a:miter lim="400000"/>
          </a:ln>
        </p:spPr>
      </p:pic>
      <p:sp>
        <p:nvSpPr>
          <p:cNvPr id="421" name="Active"/>
          <p:cNvSpPr txBox="1"/>
          <p:nvPr/>
        </p:nvSpPr>
        <p:spPr>
          <a:xfrm>
            <a:off x="3485198" y="5088887"/>
            <a:ext cx="709969"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700">
                <a:solidFill>
                  <a:srgbClr val="FFFFFF"/>
                </a:solidFill>
              </a:defRPr>
            </a:lvl1pPr>
          </a:lstStyle>
          <a:p>
            <a:pPr/>
            <a:r>
              <a:t>Active</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26" name="Example:  Handwritten Digits Recognition"/>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Example:  Handwritten Digits Recognition </a:t>
            </a:r>
          </a:p>
        </p:txBody>
      </p:sp>
      <p:pic>
        <p:nvPicPr>
          <p:cNvPr id="427" name="屏幕快照 2019-08-13 01.25.26.png" descr="屏幕快照 2019-08-13 01.25.26.png"/>
          <p:cNvPicPr>
            <a:picLocks noChangeAspect="1"/>
          </p:cNvPicPr>
          <p:nvPr/>
        </p:nvPicPr>
        <p:blipFill>
          <a:blip r:embed="rId3">
            <a:extLst/>
          </a:blip>
          <a:stretch>
            <a:fillRect/>
          </a:stretch>
        </p:blipFill>
        <p:spPr>
          <a:xfrm>
            <a:off x="783015" y="2522254"/>
            <a:ext cx="10664685" cy="6091934"/>
          </a:xfrm>
          <a:prstGeom prst="rect">
            <a:avLst/>
          </a:prstGeom>
          <a:ln w="12700">
            <a:miter lim="400000"/>
          </a:ln>
        </p:spPr>
      </p:pic>
      <p:sp>
        <p:nvSpPr>
          <p:cNvPr id="428" name="Active"/>
          <p:cNvSpPr txBox="1"/>
          <p:nvPr/>
        </p:nvSpPr>
        <p:spPr>
          <a:xfrm>
            <a:off x="3493860" y="4967617"/>
            <a:ext cx="709969"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700">
                <a:solidFill>
                  <a:srgbClr val="FFFFFF"/>
                </a:solidFill>
              </a:defRPr>
            </a:lvl1pPr>
          </a:lstStyle>
          <a:p>
            <a:pPr/>
            <a:r>
              <a:t>Active</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33" name="Example:  Handwritten Digits Recognition"/>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Example:  Handwritten Digits Recognition </a:t>
            </a:r>
          </a:p>
        </p:txBody>
      </p:sp>
      <p:pic>
        <p:nvPicPr>
          <p:cNvPr id="434" name="屏幕快照 2019-08-13 01.25.52.png" descr="屏幕快照 2019-08-13 01.25.52.png"/>
          <p:cNvPicPr>
            <a:picLocks noChangeAspect="1"/>
          </p:cNvPicPr>
          <p:nvPr/>
        </p:nvPicPr>
        <p:blipFill>
          <a:blip r:embed="rId3">
            <a:extLst/>
          </a:blip>
          <a:stretch>
            <a:fillRect/>
          </a:stretch>
        </p:blipFill>
        <p:spPr>
          <a:xfrm>
            <a:off x="952616" y="2674255"/>
            <a:ext cx="10126251" cy="5686557"/>
          </a:xfrm>
          <a:prstGeom prst="rect">
            <a:avLst/>
          </a:prstGeom>
          <a:ln w="12700">
            <a:miter lim="400000"/>
          </a:ln>
        </p:spPr>
      </p:pic>
      <p:sp>
        <p:nvSpPr>
          <p:cNvPr id="435" name="Active"/>
          <p:cNvSpPr txBox="1"/>
          <p:nvPr/>
        </p:nvSpPr>
        <p:spPr>
          <a:xfrm>
            <a:off x="3467873" y="4976279"/>
            <a:ext cx="709969"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700">
                <a:solidFill>
                  <a:srgbClr val="FFFFFF"/>
                </a:solidFill>
              </a:defRPr>
            </a:lvl1pPr>
          </a:lstStyle>
          <a:p>
            <a:pPr/>
            <a:r>
              <a:t>Active</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40" name="Example:  Handwritten Digits Recognition"/>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Example:  Handwritten Digits Recognition </a:t>
            </a:r>
          </a:p>
        </p:txBody>
      </p:sp>
      <p:pic>
        <p:nvPicPr>
          <p:cNvPr id="441" name="屏幕快照 2019-08-13 01.26.07.png" descr="屏幕快照 2019-08-13 01.26.07.png"/>
          <p:cNvPicPr>
            <a:picLocks noChangeAspect="1"/>
          </p:cNvPicPr>
          <p:nvPr/>
        </p:nvPicPr>
        <p:blipFill>
          <a:blip r:embed="rId3">
            <a:extLst/>
          </a:blip>
          <a:stretch>
            <a:fillRect/>
          </a:stretch>
        </p:blipFill>
        <p:spPr>
          <a:xfrm>
            <a:off x="1050949" y="2753884"/>
            <a:ext cx="10383067" cy="5834437"/>
          </a:xfrm>
          <a:prstGeom prst="rect">
            <a:avLst/>
          </a:prstGeom>
          <a:ln w="12700">
            <a:miter lim="400000"/>
          </a:ln>
        </p:spPr>
      </p:pic>
      <p:sp>
        <p:nvSpPr>
          <p:cNvPr id="442" name="Active"/>
          <p:cNvSpPr txBox="1"/>
          <p:nvPr/>
        </p:nvSpPr>
        <p:spPr>
          <a:xfrm>
            <a:off x="3580481" y="5097549"/>
            <a:ext cx="709970"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700">
                <a:solidFill>
                  <a:srgbClr val="FFFFFF"/>
                </a:solidFill>
              </a:defRPr>
            </a:lvl1pPr>
          </a:lstStyle>
          <a:p>
            <a:pPr/>
            <a:r>
              <a:t>Active</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47" name="Example:  Handwritten Digits Recognition"/>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Example:  Handwritten Digits Recognition </a:t>
            </a:r>
          </a:p>
        </p:txBody>
      </p:sp>
      <p:pic>
        <p:nvPicPr>
          <p:cNvPr id="448" name="屏幕快照 2019-08-13 01.26.39.png" descr="屏幕快照 2019-08-13 01.26.39.png"/>
          <p:cNvPicPr>
            <a:picLocks noChangeAspect="1"/>
          </p:cNvPicPr>
          <p:nvPr/>
        </p:nvPicPr>
        <p:blipFill>
          <a:blip r:embed="rId3">
            <a:extLst/>
          </a:blip>
          <a:stretch>
            <a:fillRect/>
          </a:stretch>
        </p:blipFill>
        <p:spPr>
          <a:xfrm>
            <a:off x="551446" y="3520582"/>
            <a:ext cx="6987635" cy="3610989"/>
          </a:xfrm>
          <a:prstGeom prst="rect">
            <a:avLst/>
          </a:prstGeom>
          <a:ln w="12700">
            <a:miter lim="400000"/>
          </a:ln>
        </p:spPr>
      </p:pic>
      <p:pic>
        <p:nvPicPr>
          <p:cNvPr id="449" name="屏幕快照 2019-08-13 01.27.01.png" descr="屏幕快照 2019-08-13 01.27.01.png"/>
          <p:cNvPicPr>
            <a:picLocks noChangeAspect="1"/>
          </p:cNvPicPr>
          <p:nvPr/>
        </p:nvPicPr>
        <p:blipFill>
          <a:blip r:embed="rId4">
            <a:extLst/>
          </a:blip>
          <a:stretch>
            <a:fillRect/>
          </a:stretch>
        </p:blipFill>
        <p:spPr>
          <a:xfrm>
            <a:off x="8382044" y="3946654"/>
            <a:ext cx="4382043" cy="2577098"/>
          </a:xfrm>
          <a:prstGeom prst="rect">
            <a:avLst/>
          </a:prstGeom>
          <a:ln w="12700">
            <a:miter lim="400000"/>
          </a:ln>
        </p:spPr>
      </p:pic>
      <p:sp>
        <p:nvSpPr>
          <p:cNvPr id="451" name="Connection Line"/>
          <p:cNvSpPr/>
          <p:nvPr/>
        </p:nvSpPr>
        <p:spPr>
          <a:xfrm>
            <a:off x="4734685" y="6527095"/>
            <a:ext cx="4187658" cy="1208865"/>
          </a:xfrm>
          <a:custGeom>
            <a:avLst/>
            <a:gdLst/>
            <a:ahLst/>
            <a:cxnLst>
              <a:cxn ang="0">
                <a:pos x="wd2" y="hd2"/>
              </a:cxn>
              <a:cxn ang="5400000">
                <a:pos x="wd2" y="hd2"/>
              </a:cxn>
              <a:cxn ang="10800000">
                <a:pos x="wd2" y="hd2"/>
              </a:cxn>
              <a:cxn ang="16200000">
                <a:pos x="wd2" y="hd2"/>
              </a:cxn>
            </a:cxnLst>
            <a:rect l="0" t="0" r="r" b="b"/>
            <a:pathLst>
              <a:path w="21600" h="16563" fill="norm" stroke="1" extrusionOk="0">
                <a:moveTo>
                  <a:pt x="21600" y="0"/>
                </a:moveTo>
                <a:cubicBezTo>
                  <a:pt x="11330" y="18813"/>
                  <a:pt x="4130" y="21600"/>
                  <a:pt x="0" y="8360"/>
                </a:cubicBezTo>
              </a:path>
            </a:pathLst>
          </a:custGeom>
          <a:ln w="25400">
            <a:solidFill>
              <a:schemeClr val="accent4">
                <a:hueOff val="366961"/>
                <a:satOff val="4172"/>
                <a:lumOff val="11129"/>
              </a:schemeClr>
            </a:solidFill>
            <a:miter lim="400000"/>
            <a:tailEnd type="triangle"/>
          </a:ln>
        </p:spPr>
        <p:txBody>
          <a:bodyPr/>
          <a:lstStyle/>
          <a:p>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56" name="Example:  Handwritten Digits Recognition"/>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Example:  Handwritten Digits Recognition </a:t>
            </a:r>
          </a:p>
        </p:txBody>
      </p:sp>
      <p:pic>
        <p:nvPicPr>
          <p:cNvPr id="457" name="屏幕快照 2019-08-13 01.27.26.png" descr="屏幕快照 2019-08-13 01.27.26.png"/>
          <p:cNvPicPr>
            <a:picLocks noChangeAspect="1"/>
          </p:cNvPicPr>
          <p:nvPr/>
        </p:nvPicPr>
        <p:blipFill>
          <a:blip r:embed="rId3">
            <a:extLst/>
          </a:blip>
          <a:stretch>
            <a:fillRect/>
          </a:stretch>
        </p:blipFill>
        <p:spPr>
          <a:xfrm>
            <a:off x="857002" y="2592608"/>
            <a:ext cx="10355394" cy="5800834"/>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62" name="Example:  Handwritten Digits Recognition"/>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Example:  Handwritten Digits Recognition </a:t>
            </a:r>
          </a:p>
        </p:txBody>
      </p:sp>
      <p:pic>
        <p:nvPicPr>
          <p:cNvPr id="463" name="屏幕快照 2019-08-13 01.27.41.png" descr="屏幕快照 2019-08-13 01.27.41.png"/>
          <p:cNvPicPr>
            <a:picLocks noChangeAspect="1"/>
          </p:cNvPicPr>
          <p:nvPr/>
        </p:nvPicPr>
        <p:blipFill>
          <a:blip r:embed="rId3">
            <a:extLst/>
          </a:blip>
          <a:stretch>
            <a:fillRect/>
          </a:stretch>
        </p:blipFill>
        <p:spPr>
          <a:xfrm>
            <a:off x="606538" y="2445902"/>
            <a:ext cx="11113385" cy="6588996"/>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68" name="Example:  Handwritten Digits Recognition"/>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Example:  Handwritten Digits Recognition </a:t>
            </a:r>
          </a:p>
        </p:txBody>
      </p:sp>
      <p:pic>
        <p:nvPicPr>
          <p:cNvPr id="469" name="屏幕快照 2019-08-13 01.27.50.png" descr="屏幕快照 2019-08-13 01.27.50.png"/>
          <p:cNvPicPr>
            <a:picLocks noChangeAspect="1"/>
          </p:cNvPicPr>
          <p:nvPr/>
        </p:nvPicPr>
        <p:blipFill>
          <a:blip r:embed="rId3">
            <a:extLst/>
          </a:blip>
          <a:stretch>
            <a:fillRect/>
          </a:stretch>
        </p:blipFill>
        <p:spPr>
          <a:xfrm>
            <a:off x="685674" y="2567702"/>
            <a:ext cx="10867586" cy="634539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Classical computationalism"/>
          <p:cNvSpPr txBox="1"/>
          <p:nvPr>
            <p:ph type="title"/>
          </p:nvPr>
        </p:nvSpPr>
        <p:spPr>
          <a:prstGeom prst="rect">
            <a:avLst/>
          </a:prstGeom>
        </p:spPr>
        <p:txBody>
          <a:bodyPr/>
          <a:lstStyle>
            <a:lvl1pPr defTabSz="496570">
              <a:defRPr sz="6800"/>
            </a:lvl1pPr>
          </a:lstStyle>
          <a:p>
            <a:pPr/>
            <a:r>
              <a:t>Classical computationalism</a:t>
            </a:r>
          </a:p>
        </p:txBody>
      </p:sp>
      <p:sp>
        <p:nvSpPr>
          <p:cNvPr id="150" name="In 1958, the neurobiologist Frank Rosenblatt extended this idea to form an artificial neuron, which he called a Perceptron…"/>
          <p:cNvSpPr txBox="1"/>
          <p:nvPr>
            <p:ph type="body" idx="1"/>
          </p:nvPr>
        </p:nvSpPr>
        <p:spPr>
          <a:prstGeom prst="rect">
            <a:avLst/>
          </a:prstGeom>
        </p:spPr>
        <p:txBody>
          <a:bodyPr/>
          <a:lstStyle/>
          <a:p>
            <a:pPr>
              <a:defRPr sz="4200"/>
            </a:pPr>
            <a:r>
              <a:t>In 1958, the neurobiologist Frank Rosenblatt extended this idea to form an artificial neuron, which he called a Perceptron</a:t>
            </a:r>
          </a:p>
          <a:p>
            <a:pPr>
              <a:defRPr sz="4200"/>
            </a:pPr>
            <a:r>
              <a:t>It aimed to replicate the function of a neuron, and make it possible to process sensed information, for instance from a camera</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74" name="Example:  Handwritten Digits Recognition"/>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Example:  Handwritten Digits Recognition </a:t>
            </a:r>
          </a:p>
        </p:txBody>
      </p:sp>
      <p:pic>
        <p:nvPicPr>
          <p:cNvPr id="475" name="屏幕快照 2019-08-13 01.28.05.png" descr="屏幕快照 2019-08-13 01.28.05.png"/>
          <p:cNvPicPr>
            <a:picLocks noChangeAspect="1"/>
          </p:cNvPicPr>
          <p:nvPr/>
        </p:nvPicPr>
        <p:blipFill>
          <a:blip r:embed="rId3">
            <a:extLst/>
          </a:blip>
          <a:stretch>
            <a:fillRect/>
          </a:stretch>
        </p:blipFill>
        <p:spPr>
          <a:xfrm>
            <a:off x="501246" y="2610477"/>
            <a:ext cx="10727810" cy="6259846"/>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Double-click to edit"/>
          <p:cNvSpPr txBox="1"/>
          <p:nvPr>
            <p:ph type="title"/>
          </p:nvPr>
        </p:nvSpPr>
        <p:spPr>
          <a:prstGeom prst="rect">
            <a:avLst/>
          </a:prstGeom>
        </p:spPr>
        <p:txBody>
          <a:bodyPr/>
          <a:lstStyle/>
          <a:p>
            <a:pPr/>
          </a:p>
        </p:txBody>
      </p:sp>
      <p:sp>
        <p:nvSpPr>
          <p:cNvPr id="480" name="Double-click to edit"/>
          <p:cNvSpPr txBox="1"/>
          <p:nvPr>
            <p:ph type="body" idx="1"/>
          </p:nvPr>
        </p:nvSpPr>
        <p:spPr>
          <a:prstGeom prst="rect">
            <a:avLst/>
          </a:prstGeom>
        </p:spPr>
        <p:txBody>
          <a:bodyPr/>
          <a:lstStyle/>
          <a:p>
            <a:pPr/>
          </a:p>
        </p:txBody>
      </p:sp>
      <p:pic>
        <p:nvPicPr>
          <p:cNvPr id="481" name="05_2-Neural_network.jpg" descr="05_2-Neural_network.jpg"/>
          <p:cNvPicPr>
            <a:picLocks noChangeAspect="1"/>
          </p:cNvPicPr>
          <p:nvPr/>
        </p:nvPicPr>
        <p:blipFill>
          <a:blip r:embed="rId2">
            <a:extLst/>
          </a:blip>
          <a:stretch>
            <a:fillRect/>
          </a:stretch>
        </p:blipFill>
        <p:spPr>
          <a:xfrm>
            <a:off x="44450" y="444500"/>
            <a:ext cx="12915900" cy="88646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Rectangle"/>
          <p:cNvSpPr/>
          <p:nvPr/>
        </p:nvSpPr>
        <p:spPr>
          <a:xfrm>
            <a:off x="-22874" y="-113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84" name="Example:  Handwritten Digits Recognition"/>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Example:  Handwritten Digits Recognition </a:t>
            </a:r>
          </a:p>
        </p:txBody>
      </p:sp>
      <p:pic>
        <p:nvPicPr>
          <p:cNvPr id="485" name="屏幕快照 2019-08-13 01.30.54.png" descr="屏幕快照 2019-08-13 01.30.54.png"/>
          <p:cNvPicPr>
            <a:picLocks noChangeAspect="1"/>
          </p:cNvPicPr>
          <p:nvPr/>
        </p:nvPicPr>
        <p:blipFill>
          <a:blip r:embed="rId3">
            <a:extLst/>
          </a:blip>
          <a:stretch>
            <a:fillRect/>
          </a:stretch>
        </p:blipFill>
        <p:spPr>
          <a:xfrm>
            <a:off x="1336912" y="2904578"/>
            <a:ext cx="9958509" cy="5824111"/>
          </a:xfrm>
          <a:prstGeom prst="rect">
            <a:avLst/>
          </a:prstGeom>
          <a:ln w="12700">
            <a:miter lim="400000"/>
          </a:ln>
        </p:spPr>
      </p:pic>
      <p:sp>
        <p:nvSpPr>
          <p:cNvPr id="486" name="Learning"/>
          <p:cNvSpPr txBox="1"/>
          <p:nvPr/>
        </p:nvSpPr>
        <p:spPr>
          <a:xfrm>
            <a:off x="858779" y="2258968"/>
            <a:ext cx="3482697" cy="523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b="0" sz="2800">
                <a:solidFill>
                  <a:srgbClr val="FFFFFF"/>
                </a:solidFill>
              </a:defRPr>
            </a:lvl1pPr>
          </a:lstStyle>
          <a:p>
            <a:pPr/>
            <a:r>
              <a:t>Learning</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Double-click to edit"/>
          <p:cNvSpPr txBox="1"/>
          <p:nvPr>
            <p:ph type="title"/>
          </p:nvPr>
        </p:nvSpPr>
        <p:spPr>
          <a:xfrm>
            <a:off x="952500" y="622300"/>
            <a:ext cx="11099800" cy="2159000"/>
          </a:xfrm>
          <a:prstGeom prst="rect">
            <a:avLst/>
          </a:prstGeom>
        </p:spPr>
        <p:txBody>
          <a:bodyPr/>
          <a:lstStyle/>
          <a:p>
            <a:pPr/>
          </a:p>
        </p:txBody>
      </p:sp>
      <p:sp>
        <p:nvSpPr>
          <p:cNvPr id="491" name="Double-click to edit"/>
          <p:cNvSpPr txBox="1"/>
          <p:nvPr>
            <p:ph type="body" idx="1"/>
          </p:nvPr>
        </p:nvSpPr>
        <p:spPr>
          <a:prstGeom prst="rect">
            <a:avLst/>
          </a:prstGeom>
        </p:spPr>
        <p:txBody>
          <a:bodyPr/>
          <a:lstStyle/>
          <a:p>
            <a:pPr/>
          </a:p>
        </p:txBody>
      </p:sp>
      <p:pic>
        <p:nvPicPr>
          <p:cNvPr id="492" name="21-Cell-matrix-01.jpg" descr="21-Cell-matrix-01.jpg"/>
          <p:cNvPicPr>
            <a:picLocks noChangeAspect="1"/>
          </p:cNvPicPr>
          <p:nvPr/>
        </p:nvPicPr>
        <p:blipFill>
          <a:blip r:embed="rId2">
            <a:extLst/>
          </a:blip>
          <a:stretch>
            <a:fillRect/>
          </a:stretch>
        </p:blipFill>
        <p:spPr>
          <a:xfrm>
            <a:off x="-315111" y="1107521"/>
            <a:ext cx="13499057" cy="7487758"/>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Double-click to edit"/>
          <p:cNvSpPr txBox="1"/>
          <p:nvPr>
            <p:ph type="title"/>
          </p:nvPr>
        </p:nvSpPr>
        <p:spPr>
          <a:xfrm>
            <a:off x="952500" y="812800"/>
            <a:ext cx="11099800" cy="2159000"/>
          </a:xfrm>
          <a:prstGeom prst="rect">
            <a:avLst/>
          </a:prstGeom>
        </p:spPr>
        <p:txBody>
          <a:bodyPr/>
          <a:lstStyle/>
          <a:p>
            <a:pPr/>
          </a:p>
        </p:txBody>
      </p:sp>
      <p:sp>
        <p:nvSpPr>
          <p:cNvPr id="495" name="Double-click to edit"/>
          <p:cNvSpPr txBox="1"/>
          <p:nvPr>
            <p:ph type="body" idx="1"/>
          </p:nvPr>
        </p:nvSpPr>
        <p:spPr>
          <a:prstGeom prst="rect">
            <a:avLst/>
          </a:prstGeom>
        </p:spPr>
        <p:txBody>
          <a:bodyPr/>
          <a:lstStyle/>
          <a:p>
            <a:pPr/>
          </a:p>
        </p:txBody>
      </p:sp>
      <p:pic>
        <p:nvPicPr>
          <p:cNvPr id="496" name="22-Weights-matrix-01.jpg" descr="22-Weights-matrix-01.jpg"/>
          <p:cNvPicPr>
            <a:picLocks noChangeAspect="1"/>
          </p:cNvPicPr>
          <p:nvPr/>
        </p:nvPicPr>
        <p:blipFill>
          <a:blip r:embed="rId2">
            <a:extLst/>
          </a:blip>
          <a:stretch>
            <a:fillRect/>
          </a:stretch>
        </p:blipFill>
        <p:spPr>
          <a:xfrm>
            <a:off x="-692506" y="1203511"/>
            <a:ext cx="15177212" cy="7262534"/>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Double-click to edit"/>
          <p:cNvSpPr txBox="1"/>
          <p:nvPr>
            <p:ph type="title"/>
          </p:nvPr>
        </p:nvSpPr>
        <p:spPr>
          <a:xfrm>
            <a:off x="952500" y="723900"/>
            <a:ext cx="11099800" cy="2159000"/>
          </a:xfrm>
          <a:prstGeom prst="rect">
            <a:avLst/>
          </a:prstGeom>
        </p:spPr>
        <p:txBody>
          <a:bodyPr/>
          <a:lstStyle/>
          <a:p>
            <a:pPr/>
          </a:p>
        </p:txBody>
      </p:sp>
      <p:sp>
        <p:nvSpPr>
          <p:cNvPr id="499" name="Double-click to edit"/>
          <p:cNvSpPr txBox="1"/>
          <p:nvPr>
            <p:ph type="body" idx="1"/>
          </p:nvPr>
        </p:nvSpPr>
        <p:spPr>
          <a:prstGeom prst="rect">
            <a:avLst/>
          </a:prstGeom>
        </p:spPr>
        <p:txBody>
          <a:bodyPr/>
          <a:lstStyle/>
          <a:p>
            <a:pPr/>
          </a:p>
        </p:txBody>
      </p:sp>
      <p:pic>
        <p:nvPicPr>
          <p:cNvPr id="500" name="23-Bias-matrix-01.png" descr="23-Bias-matrix-01.png"/>
          <p:cNvPicPr>
            <a:picLocks noChangeAspect="1"/>
          </p:cNvPicPr>
          <p:nvPr/>
        </p:nvPicPr>
        <p:blipFill>
          <a:blip r:embed="rId2">
            <a:extLst/>
          </a:blip>
          <a:stretch>
            <a:fillRect/>
          </a:stretch>
        </p:blipFill>
        <p:spPr>
          <a:xfrm>
            <a:off x="-521123" y="1178281"/>
            <a:ext cx="13828407" cy="7292325"/>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Rectangle"/>
          <p:cNvSpPr/>
          <p:nvPr/>
        </p:nvSpPr>
        <p:spPr>
          <a:xfrm>
            <a:off x="-22874" y="-240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03" name="Example:  Handwritten Digits Recognition"/>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Example:  Handwritten Digits Recognition </a:t>
            </a:r>
          </a:p>
        </p:txBody>
      </p:sp>
      <p:pic>
        <p:nvPicPr>
          <p:cNvPr id="504" name="屏幕快照 2019-08-13 01.31.38.png" descr="屏幕快照 2019-08-13 01.31.38.png"/>
          <p:cNvPicPr>
            <a:picLocks noChangeAspect="1"/>
          </p:cNvPicPr>
          <p:nvPr/>
        </p:nvPicPr>
        <p:blipFill>
          <a:blip r:embed="rId3">
            <a:extLst/>
          </a:blip>
          <a:stretch>
            <a:fillRect/>
          </a:stretch>
        </p:blipFill>
        <p:spPr>
          <a:xfrm>
            <a:off x="901252" y="3072260"/>
            <a:ext cx="10359520" cy="5769388"/>
          </a:xfrm>
          <a:prstGeom prst="rect">
            <a:avLst/>
          </a:prstGeom>
          <a:ln w="12700">
            <a:miter lim="400000"/>
          </a:ln>
        </p:spPr>
      </p:pic>
      <p:sp>
        <p:nvSpPr>
          <p:cNvPr id="505" name="Matrix"/>
          <p:cNvSpPr txBox="1"/>
          <p:nvPr/>
        </p:nvSpPr>
        <p:spPr>
          <a:xfrm>
            <a:off x="858779" y="2258968"/>
            <a:ext cx="3482697" cy="523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b="0" sz="2800">
                <a:solidFill>
                  <a:srgbClr val="FFFFFF"/>
                </a:solidFill>
              </a:defRPr>
            </a:lvl1pPr>
          </a:lstStyle>
          <a:p>
            <a:pPr/>
            <a:r>
              <a:t>Matrix</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Rectangle"/>
          <p:cNvSpPr/>
          <p:nvPr/>
        </p:nvSpPr>
        <p:spPr>
          <a:xfrm>
            <a:off x="-22874" y="-240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10" name="Example:  Handwritten Digits Recognition"/>
          <p:cNvSpPr txBox="1"/>
          <p:nvPr>
            <p:ph type="title"/>
          </p:nvPr>
        </p:nvSpPr>
        <p:spPr>
          <a:xfrm>
            <a:off x="655347" y="254000"/>
            <a:ext cx="11694106" cy="2159000"/>
          </a:xfrm>
          <a:prstGeom prst="rect">
            <a:avLst/>
          </a:prstGeom>
        </p:spPr>
        <p:txBody>
          <a:bodyPr/>
          <a:lstStyle>
            <a:lvl1pPr>
              <a:defRPr sz="4500">
                <a:solidFill>
                  <a:srgbClr val="FFFFFF"/>
                </a:solidFill>
              </a:defRPr>
            </a:lvl1pPr>
          </a:lstStyle>
          <a:p>
            <a:pPr/>
            <a:r>
              <a:t>Example:  Handwritten Digits Recognition </a:t>
            </a:r>
          </a:p>
        </p:txBody>
      </p:sp>
      <p:sp>
        <p:nvSpPr>
          <p:cNvPr id="511" name="Matrix"/>
          <p:cNvSpPr txBox="1"/>
          <p:nvPr/>
        </p:nvSpPr>
        <p:spPr>
          <a:xfrm>
            <a:off x="858779" y="2258968"/>
            <a:ext cx="3482697" cy="523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b="0" sz="2800">
                <a:solidFill>
                  <a:srgbClr val="FFFFFF"/>
                </a:solidFill>
              </a:defRPr>
            </a:lvl1pPr>
          </a:lstStyle>
          <a:p>
            <a:pPr/>
            <a:r>
              <a:t>Matrix</a:t>
            </a:r>
          </a:p>
        </p:txBody>
      </p:sp>
      <p:pic>
        <p:nvPicPr>
          <p:cNvPr id="512" name="屏幕快照 2019-08-13 01.32.00.png" descr="屏幕快照 2019-08-13 01.32.00.png"/>
          <p:cNvPicPr>
            <a:picLocks noChangeAspect="1"/>
          </p:cNvPicPr>
          <p:nvPr/>
        </p:nvPicPr>
        <p:blipFill>
          <a:blip r:embed="rId3">
            <a:extLst/>
          </a:blip>
          <a:stretch>
            <a:fillRect/>
          </a:stretch>
        </p:blipFill>
        <p:spPr>
          <a:xfrm>
            <a:off x="1476392" y="3332767"/>
            <a:ext cx="10052016" cy="5549928"/>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Rectangle"/>
          <p:cNvSpPr/>
          <p:nvPr/>
        </p:nvSpPr>
        <p:spPr>
          <a:xfrm>
            <a:off x="-22874" y="-24024"/>
            <a:ext cx="13050549" cy="9776249"/>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17" name="Matrix"/>
          <p:cNvSpPr txBox="1"/>
          <p:nvPr/>
        </p:nvSpPr>
        <p:spPr>
          <a:xfrm>
            <a:off x="5432737" y="1071778"/>
            <a:ext cx="3482696" cy="523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b="0" sz="2800">
                <a:solidFill>
                  <a:srgbClr val="FFFFFF"/>
                </a:solidFill>
              </a:defRPr>
            </a:lvl1pPr>
          </a:lstStyle>
          <a:p>
            <a:pPr/>
            <a:r>
              <a:t>Matrix</a:t>
            </a:r>
          </a:p>
        </p:txBody>
      </p:sp>
      <p:pic>
        <p:nvPicPr>
          <p:cNvPr id="518" name="屏幕快照 2019-08-13 01.32.15.png" descr="屏幕快照 2019-08-13 01.32.15.png"/>
          <p:cNvPicPr>
            <a:picLocks noChangeAspect="1"/>
          </p:cNvPicPr>
          <p:nvPr/>
        </p:nvPicPr>
        <p:blipFill>
          <a:blip r:embed="rId3">
            <a:extLst/>
          </a:blip>
          <a:stretch>
            <a:fillRect/>
          </a:stretch>
        </p:blipFill>
        <p:spPr>
          <a:xfrm>
            <a:off x="-134240" y="1610214"/>
            <a:ext cx="13050548" cy="7269958"/>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Feedforward function"/>
          <p:cNvSpPr txBox="1"/>
          <p:nvPr>
            <p:ph type="title"/>
          </p:nvPr>
        </p:nvSpPr>
        <p:spPr>
          <a:prstGeom prst="rect">
            <a:avLst/>
          </a:prstGeom>
        </p:spPr>
        <p:txBody>
          <a:bodyPr/>
          <a:lstStyle/>
          <a:p>
            <a:pPr/>
            <a:r>
              <a:t>Feedforward function</a:t>
            </a:r>
          </a:p>
        </p:txBody>
      </p:sp>
      <p:sp>
        <p:nvSpPr>
          <p:cNvPr id="523" name="Double-click to edit"/>
          <p:cNvSpPr txBox="1"/>
          <p:nvPr>
            <p:ph type="body" idx="1"/>
          </p:nvPr>
        </p:nvSpPr>
        <p:spPr>
          <a:prstGeom prst="rect">
            <a:avLst/>
          </a:prstGeom>
        </p:spPr>
        <p:txBody>
          <a:bodyPr/>
          <a:lstStyle/>
          <a:p>
            <a:pPr/>
          </a:p>
        </p:txBody>
      </p:sp>
      <p:pic>
        <p:nvPicPr>
          <p:cNvPr id="524" name="26-Equation_and_code-01.jpg" descr="26-Equation_and_code-01.jpg"/>
          <p:cNvPicPr>
            <a:picLocks noChangeAspect="1"/>
          </p:cNvPicPr>
          <p:nvPr/>
        </p:nvPicPr>
        <p:blipFill>
          <a:blip r:embed="rId2">
            <a:extLst/>
          </a:blip>
          <a:stretch>
            <a:fillRect/>
          </a:stretch>
        </p:blipFill>
        <p:spPr>
          <a:xfrm>
            <a:off x="0" y="2400300"/>
            <a:ext cx="13004800" cy="6985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Neuron-like perceptron"/>
          <p:cNvSpPr txBox="1"/>
          <p:nvPr>
            <p:ph type="title"/>
          </p:nvPr>
        </p:nvSpPr>
        <p:spPr>
          <a:prstGeom prst="rect">
            <a:avLst/>
          </a:prstGeom>
        </p:spPr>
        <p:txBody>
          <a:bodyPr/>
          <a:lstStyle/>
          <a:p>
            <a:pPr/>
            <a:r>
              <a:t>Neuron-like perceptron</a:t>
            </a:r>
          </a:p>
        </p:txBody>
      </p:sp>
      <p:sp>
        <p:nvSpPr>
          <p:cNvPr id="153" name="Text"/>
          <p:cNvSpPr txBox="1"/>
          <p:nvPr/>
        </p:nvSpPr>
        <p:spPr>
          <a:xfrm>
            <a:off x="1200150" y="3073399"/>
            <a:ext cx="12700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3700"/>
              </a:lnSpc>
              <a:defRPr b="0" sz="1600">
                <a:solidFill>
                  <a:srgbClr val="333333"/>
                </a:solidFill>
                <a:latin typeface="Courier"/>
                <a:ea typeface="Courier"/>
                <a:cs typeface="Courier"/>
                <a:sym typeface="Courier"/>
              </a:defRPr>
            </a:pPr>
          </a:p>
        </p:txBody>
      </p:sp>
      <p:pic>
        <p:nvPicPr>
          <p:cNvPr id="154" name="image-20190812145924967.png" descr="image-20190812145924967.png"/>
          <p:cNvPicPr>
            <a:picLocks noChangeAspect="1"/>
          </p:cNvPicPr>
          <p:nvPr/>
        </p:nvPicPr>
        <p:blipFill>
          <a:blip r:embed="rId3">
            <a:extLst/>
          </a:blip>
          <a:stretch>
            <a:fillRect/>
          </a:stretch>
        </p:blipFill>
        <p:spPr>
          <a:xfrm>
            <a:off x="7610116" y="3178211"/>
            <a:ext cx="4458794" cy="3674121"/>
          </a:xfrm>
          <a:prstGeom prst="rect">
            <a:avLst/>
          </a:prstGeom>
          <a:ln w="12700">
            <a:miter lim="400000"/>
          </a:ln>
        </p:spPr>
      </p:pic>
      <p:sp>
        <p:nvSpPr>
          <p:cNvPr id="155" name="Double-click to edit"/>
          <p:cNvSpPr txBox="1"/>
          <p:nvPr>
            <p:ph type="body" sz="quarter" idx="1"/>
          </p:nvPr>
        </p:nvSpPr>
        <p:spPr>
          <a:xfrm>
            <a:off x="749094" y="3088887"/>
            <a:ext cx="5684565" cy="4002691"/>
          </a:xfrm>
          <a:prstGeom prst="rect">
            <a:avLst/>
          </a:prstGeom>
        </p:spPr>
        <p:txBody>
          <a:bodyPr/>
          <a:lstStyle/>
          <a:p>
            <a:pPr marL="0" indent="0">
              <a:buSzTx/>
              <a:buNone/>
            </a:pPr>
          </a:p>
        </p:txBody>
      </p:sp>
      <p:pic>
        <p:nvPicPr>
          <p:cNvPr id="156" name="Blausen_0657_MultipolarNeuron.png" descr="Blausen_0657_MultipolarNeuron.png"/>
          <p:cNvPicPr>
            <a:picLocks noChangeAspect="1"/>
          </p:cNvPicPr>
          <p:nvPr/>
        </p:nvPicPr>
        <p:blipFill>
          <a:blip r:embed="rId4">
            <a:extLst/>
          </a:blip>
          <a:stretch>
            <a:fillRect/>
          </a:stretch>
        </p:blipFill>
        <p:spPr>
          <a:xfrm>
            <a:off x="749094" y="3088887"/>
            <a:ext cx="5582838" cy="3599814"/>
          </a:xfrm>
          <a:prstGeom prst="rect">
            <a:avLst/>
          </a:prstGeom>
          <a:ln w="12700">
            <a:miter lim="400000"/>
          </a:ln>
        </p:spPr>
      </p:pic>
      <p:sp>
        <p:nvSpPr>
          <p:cNvPr id="157" name="Neuron"/>
          <p:cNvSpPr txBox="1"/>
          <p:nvPr/>
        </p:nvSpPr>
        <p:spPr>
          <a:xfrm>
            <a:off x="1569345" y="7212696"/>
            <a:ext cx="1439165"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200"/>
              </a:spcBef>
              <a:defRPr b="0" sz="3200"/>
            </a:lvl1pPr>
          </a:lstStyle>
          <a:p>
            <a:pPr/>
            <a:r>
              <a:t>Neuron</a:t>
            </a:r>
          </a:p>
        </p:txBody>
      </p:sp>
      <p:sp>
        <p:nvSpPr>
          <p:cNvPr id="158" name="Perceptron"/>
          <p:cNvSpPr txBox="1"/>
          <p:nvPr/>
        </p:nvSpPr>
        <p:spPr>
          <a:xfrm>
            <a:off x="8792372" y="7342514"/>
            <a:ext cx="2116634"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200"/>
              </a:spcBef>
              <a:defRPr b="0" sz="3200"/>
            </a:lvl1pPr>
          </a:lstStyle>
          <a:p>
            <a:pPr/>
            <a:r>
              <a:t>Perceptron</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Thank you"/>
          <p:cNvSpPr txBox="1"/>
          <p:nvPr>
            <p:ph type="body" idx="21"/>
          </p:nvPr>
        </p:nvSpPr>
        <p:spPr>
          <a:prstGeom prst="rect">
            <a:avLst/>
          </a:prstGeom>
        </p:spPr>
        <p:txBody>
          <a:bodyPr/>
          <a:lstStyle/>
          <a:p>
            <a:pPr/>
            <a:r>
              <a:t>Thank you</a:t>
            </a:r>
          </a:p>
        </p:txBody>
      </p:sp>
      <p:sp>
        <p:nvSpPr>
          <p:cNvPr id="527" name="END"/>
          <p:cNvSpPr txBox="1"/>
          <p:nvPr>
            <p:ph type="body" idx="22"/>
          </p:nvPr>
        </p:nvSpPr>
        <p:spPr>
          <a:xfrm>
            <a:off x="1270000" y="4267112"/>
            <a:ext cx="10464800" cy="609776"/>
          </a:xfrm>
          <a:prstGeom prst="rect">
            <a:avLst/>
          </a:prstGeom>
        </p:spPr>
        <p:txBody>
          <a:bodyPr/>
          <a:lstStyle/>
          <a:p>
            <a:pPr/>
            <a:r>
              <a:t>END</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Binary perceptron"/>
          <p:cNvSpPr txBox="1"/>
          <p:nvPr>
            <p:ph type="title"/>
          </p:nvPr>
        </p:nvSpPr>
        <p:spPr>
          <a:prstGeom prst="rect">
            <a:avLst/>
          </a:prstGeom>
        </p:spPr>
        <p:txBody>
          <a:bodyPr/>
          <a:lstStyle/>
          <a:p>
            <a:pPr/>
            <a:r>
              <a:t>Binary perceptron</a:t>
            </a:r>
          </a:p>
        </p:txBody>
      </p:sp>
      <p:pic>
        <p:nvPicPr>
          <p:cNvPr id="163" name="image-20190812145838616.png" descr="image-20190812145838616.png"/>
          <p:cNvPicPr>
            <a:picLocks noChangeAspect="1"/>
          </p:cNvPicPr>
          <p:nvPr/>
        </p:nvPicPr>
        <p:blipFill>
          <a:blip r:embed="rId3">
            <a:extLst/>
          </a:blip>
          <a:stretch>
            <a:fillRect/>
          </a:stretch>
        </p:blipFill>
        <p:spPr>
          <a:xfrm>
            <a:off x="687807" y="2495321"/>
            <a:ext cx="5432809" cy="4585419"/>
          </a:xfrm>
          <a:prstGeom prst="rect">
            <a:avLst/>
          </a:prstGeom>
          <a:ln w="12700">
            <a:miter lim="400000"/>
          </a:ln>
        </p:spPr>
      </p:pic>
      <p:sp>
        <p:nvSpPr>
          <p:cNvPr id="164" name="Group"/>
          <p:cNvSpPr txBox="1"/>
          <p:nvPr/>
        </p:nvSpPr>
        <p:spPr>
          <a:xfrm>
            <a:off x="938556" y="7927883"/>
            <a:ext cx="4598431" cy="937565"/>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400" i="1">
                      <a:solidFill>
                        <a:srgbClr val="000000"/>
                      </a:solidFill>
                      <a:latin typeface="Cambria Math" panose="02040503050406030204" pitchFamily="18" charset="0"/>
                    </a:rPr>
                    <m:t>o</m:t>
                  </m:r>
                  <m:r>
                    <a:rPr xmlns:a="http://schemas.openxmlformats.org/drawingml/2006/main" sz="2400" i="1">
                      <a:solidFill>
                        <a:srgbClr val="000000"/>
                      </a:solidFill>
                      <a:latin typeface="Cambria Math" panose="02040503050406030204" pitchFamily="18" charset="0"/>
                    </a:rPr>
                    <m:t>u</m:t>
                  </m:r>
                  <m:r>
                    <a:rPr xmlns:a="http://schemas.openxmlformats.org/drawingml/2006/main" sz="2400" i="1">
                      <a:solidFill>
                        <a:srgbClr val="000000"/>
                      </a:solidFill>
                      <a:latin typeface="Cambria Math" panose="02040503050406030204" pitchFamily="18" charset="0"/>
                    </a:rPr>
                    <m:t>t</m:t>
                  </m:r>
                  <m:r>
                    <a:rPr xmlns:a="http://schemas.openxmlformats.org/drawingml/2006/main" sz="2400" i="1">
                      <a:solidFill>
                        <a:srgbClr val="000000"/>
                      </a:solidFill>
                      <a:latin typeface="Cambria Math" panose="02040503050406030204" pitchFamily="18" charset="0"/>
                    </a:rPr>
                    <m:t>p</m:t>
                  </m:r>
                  <m:r>
                    <a:rPr xmlns:a="http://schemas.openxmlformats.org/drawingml/2006/main" sz="2400" i="1">
                      <a:solidFill>
                        <a:srgbClr val="000000"/>
                      </a:solidFill>
                      <a:latin typeface="Cambria Math" panose="02040503050406030204" pitchFamily="18" charset="0"/>
                    </a:rPr>
                    <m:t>u</m:t>
                  </m:r>
                  <m:r>
                    <a:rPr xmlns:a="http://schemas.openxmlformats.org/drawingml/2006/main" sz="2400" i="1">
                      <a:solidFill>
                        <a:srgbClr val="000000"/>
                      </a:solidFill>
                      <a:latin typeface="Cambria Math" panose="02040503050406030204" pitchFamily="18" charset="0"/>
                    </a:rPr>
                    <m:t>t</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m:t>
                  </m:r>
                  <m:m>
                    <m:mPr>
                      <m:ctrlPr>
                        <a:rPr xmlns:a="http://schemas.openxmlformats.org/drawingml/2006/main" sz="2400" i="1">
                          <a:solidFill>
                            <a:srgbClr val="000000"/>
                          </a:solidFill>
                          <a:latin typeface="Cambria Math" panose="02040503050406030204" pitchFamily="18" charset="0"/>
                        </a:rPr>
                      </m:ctrlPr>
                      <m:baseJc m:val="center"/>
                      <m:plcHide m:val="on"/>
                      <m:mcs>
                        <m:mc>
                          <m:mcPr>
                            <m:count m:val="2"/>
                            <m:mcJc m:val="center"/>
                          </m:mcPr>
                        </m:mc>
                      </m:mcs>
                    </m:mPr>
                    <m:mr>
                      <m:e>
                        <m:r>
                          <a:rPr xmlns:a="http://schemas.openxmlformats.org/drawingml/2006/main" sz="2400" i="1">
                            <a:solidFill>
                              <a:srgbClr val="000000"/>
                            </a:solidFill>
                            <a:latin typeface="Cambria Math" panose="02040503050406030204" pitchFamily="18" charset="0"/>
                          </a:rPr>
                          <m:t>0</m:t>
                        </m:r>
                        <m:sSubSup>
                          <m:e>
                            <m:argPr>
                              <m:scrLvl m:val="0"/>
                            </m:argPr>
                            <m:r>
                              <a:rPr xmlns:a="http://schemas.openxmlformats.org/drawingml/2006/main" sz="2400" i="1">
                                <a:solidFill>
                                  <a:srgbClr val="000000"/>
                                </a:solidFill>
                                <a:latin typeface="Cambria Math" panose="02040503050406030204" pitchFamily="18" charset="0"/>
                              </a:rPr>
                              <m:t>∑</m:t>
                            </m:r>
                          </m:e>
                          <m:sub>
                            <m:argPr>
                              <m:scrLvl m:val="0"/>
                            </m:argPr>
                            <m:r>
                              <a:rPr xmlns:a="http://schemas.openxmlformats.org/drawingml/2006/main" sz="2400" i="1">
                                <a:solidFill>
                                  <a:srgbClr val="000000"/>
                                </a:solidFill>
                                <a:latin typeface="Cambria Math" panose="02040503050406030204" pitchFamily="18" charset="0"/>
                              </a:rPr>
                              <m:t>i</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0</m:t>
                            </m:r>
                          </m:sub>
                          <m:sup>
                            <m:argPr>
                              <m:scrLvl m:val="0"/>
                            </m:argPr>
                            <m:r>
                              <a:rPr xmlns:a="http://schemas.openxmlformats.org/drawingml/2006/main" sz="2400" i="1">
                                <a:solidFill>
                                  <a:srgbClr val="000000"/>
                                </a:solidFill>
                                <a:latin typeface="Cambria Math" panose="02040503050406030204" pitchFamily="18" charset="0"/>
                              </a:rPr>
                              <m:t>n</m:t>
                            </m:r>
                          </m:sup>
                        </m:sSubSup>
                        <m:sSub>
                          <m:e>
                            <m:argPr>
                              <m:scrLvl m:val="0"/>
                            </m:argPr>
                            <m:r>
                              <a:rPr xmlns:a="http://schemas.openxmlformats.org/drawingml/2006/main" sz="2400" i="1">
                                <a:solidFill>
                                  <a:srgbClr val="000000"/>
                                </a:solidFill>
                                <a:latin typeface="Cambria Math" panose="02040503050406030204" pitchFamily="18" charset="0"/>
                              </a:rPr>
                              <m:t>w</m:t>
                            </m:r>
                          </m:e>
                          <m:sub>
                            <m:argPr>
                              <m:scrLvl m:val="0"/>
                            </m:argPr>
                            <m:r>
                              <a:rPr xmlns:a="http://schemas.openxmlformats.org/drawingml/2006/main" sz="2400" i="1">
                                <a:solidFill>
                                  <a:srgbClr val="000000"/>
                                </a:solidFill>
                                <a:latin typeface="Cambria Math" panose="02040503050406030204" pitchFamily="18" charset="0"/>
                              </a:rPr>
                              <m:t>i</m:t>
                            </m:r>
                          </m:sub>
                        </m:sSub>
                        <m:sSub>
                          <m:e>
                            <m:argPr>
                              <m:scrLvl m:val="0"/>
                            </m:argPr>
                            <m:r>
                              <a:rPr xmlns:a="http://schemas.openxmlformats.org/drawingml/2006/main" sz="2400" i="1">
                                <a:solidFill>
                                  <a:srgbClr val="000000"/>
                                </a:solidFill>
                                <a:latin typeface="Cambria Math" panose="02040503050406030204" pitchFamily="18" charset="0"/>
                              </a:rPr>
                              <m:t>x</m:t>
                            </m:r>
                          </m:e>
                          <m:sub>
                            <m:argPr>
                              <m:scrLvl m:val="0"/>
                            </m:argPr>
                            <m:r>
                              <a:rPr xmlns:a="http://schemas.openxmlformats.org/drawingml/2006/main" sz="2400" i="1">
                                <a:solidFill>
                                  <a:srgbClr val="000000"/>
                                </a:solidFill>
                                <a:latin typeface="Cambria Math" panose="02040503050406030204" pitchFamily="18" charset="0"/>
                              </a:rPr>
                              <m:t>i</m:t>
                            </m:r>
                          </m:sub>
                        </m:sSub>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t</m:t>
                        </m:r>
                        <m:r>
                          <a:rPr xmlns:a="http://schemas.openxmlformats.org/drawingml/2006/main" sz="2400" i="1">
                            <a:solidFill>
                              <a:srgbClr val="000000"/>
                            </a:solidFill>
                            <a:latin typeface="Cambria Math" panose="02040503050406030204" pitchFamily="18" charset="0"/>
                          </a:rPr>
                          <m:t>h</m:t>
                        </m:r>
                        <m:r>
                          <a:rPr xmlns:a="http://schemas.openxmlformats.org/drawingml/2006/main" sz="2400" i="1">
                            <a:solidFill>
                              <a:srgbClr val="000000"/>
                            </a:solidFill>
                            <a:latin typeface="Cambria Math" panose="02040503050406030204" pitchFamily="18" charset="0"/>
                          </a:rPr>
                          <m:t>r</m:t>
                        </m:r>
                        <m:r>
                          <a:rPr xmlns:a="http://schemas.openxmlformats.org/drawingml/2006/main" sz="2400" i="1">
                            <a:solidFill>
                              <a:srgbClr val="000000"/>
                            </a:solidFill>
                            <a:latin typeface="Cambria Math" panose="02040503050406030204" pitchFamily="18" charset="0"/>
                          </a:rPr>
                          <m:t>e</m:t>
                        </m:r>
                        <m:r>
                          <a:rPr xmlns:a="http://schemas.openxmlformats.org/drawingml/2006/main" sz="2400" i="1">
                            <a:solidFill>
                              <a:srgbClr val="000000"/>
                            </a:solidFill>
                            <a:latin typeface="Cambria Math" panose="02040503050406030204" pitchFamily="18" charset="0"/>
                          </a:rPr>
                          <m:t>s</m:t>
                        </m:r>
                        <m:r>
                          <a:rPr xmlns:a="http://schemas.openxmlformats.org/drawingml/2006/main" sz="2400" i="1">
                            <a:solidFill>
                              <a:srgbClr val="000000"/>
                            </a:solidFill>
                            <a:latin typeface="Cambria Math" panose="02040503050406030204" pitchFamily="18" charset="0"/>
                          </a:rPr>
                          <m:t>h</m:t>
                        </m:r>
                        <m:r>
                          <a:rPr xmlns:a="http://schemas.openxmlformats.org/drawingml/2006/main" sz="2400" i="1">
                            <a:solidFill>
                              <a:srgbClr val="000000"/>
                            </a:solidFill>
                            <a:latin typeface="Cambria Math" panose="02040503050406030204" pitchFamily="18" charset="0"/>
                          </a:rPr>
                          <m:t>o</m:t>
                        </m:r>
                        <m:r>
                          <a:rPr xmlns:a="http://schemas.openxmlformats.org/drawingml/2006/main" sz="2400" i="1">
                            <a:solidFill>
                              <a:srgbClr val="000000"/>
                            </a:solidFill>
                            <a:latin typeface="Cambria Math" panose="02040503050406030204" pitchFamily="18" charset="0"/>
                          </a:rPr>
                          <m:t>l</m:t>
                        </m:r>
                        <m:r>
                          <a:rPr xmlns:a="http://schemas.openxmlformats.org/drawingml/2006/main" sz="2400" i="1">
                            <a:solidFill>
                              <a:srgbClr val="000000"/>
                            </a:solidFill>
                            <a:latin typeface="Cambria Math" panose="02040503050406030204" pitchFamily="18" charset="0"/>
                          </a:rPr>
                          <m:t>d</m:t>
                        </m:r>
                      </m:e>
                      <m:e/>
                    </m:mr>
                    <m:mr>
                      <m:e>
                        <m:r>
                          <a:rPr xmlns:a="http://schemas.openxmlformats.org/drawingml/2006/main" sz="2400" i="1">
                            <a:solidFill>
                              <a:srgbClr val="000000"/>
                            </a:solidFill>
                            <a:latin typeface="Cambria Math" panose="02040503050406030204" pitchFamily="18" charset="0"/>
                          </a:rPr>
                          <m:t>1</m:t>
                        </m:r>
                        <m:sSubSup>
                          <m:e>
                            <m:argPr>
                              <m:scrLvl m:val="0"/>
                            </m:argPr>
                            <m:r>
                              <a:rPr xmlns:a="http://schemas.openxmlformats.org/drawingml/2006/main" sz="2400" i="1">
                                <a:solidFill>
                                  <a:srgbClr val="000000"/>
                                </a:solidFill>
                                <a:latin typeface="Cambria Math" panose="02040503050406030204" pitchFamily="18" charset="0"/>
                              </a:rPr>
                              <m:t>∑</m:t>
                            </m:r>
                          </m:e>
                          <m:sub>
                            <m:argPr>
                              <m:scrLvl m:val="0"/>
                            </m:argPr>
                            <m:r>
                              <a:rPr xmlns:a="http://schemas.openxmlformats.org/drawingml/2006/main" sz="2400" i="1">
                                <a:solidFill>
                                  <a:srgbClr val="000000"/>
                                </a:solidFill>
                                <a:latin typeface="Cambria Math" panose="02040503050406030204" pitchFamily="18" charset="0"/>
                              </a:rPr>
                              <m:t>i</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0</m:t>
                            </m:r>
                          </m:sub>
                          <m:sup>
                            <m:argPr>
                              <m:scrLvl m:val="0"/>
                            </m:argPr>
                            <m:r>
                              <a:rPr xmlns:a="http://schemas.openxmlformats.org/drawingml/2006/main" sz="2400" i="1">
                                <a:solidFill>
                                  <a:srgbClr val="000000"/>
                                </a:solidFill>
                                <a:latin typeface="Cambria Math" panose="02040503050406030204" pitchFamily="18" charset="0"/>
                              </a:rPr>
                              <m:t>n</m:t>
                            </m:r>
                          </m:sup>
                        </m:sSubSup>
                        <m:sSub>
                          <m:e>
                            <m:argPr>
                              <m:scrLvl m:val="0"/>
                            </m:argPr>
                            <m:r>
                              <a:rPr xmlns:a="http://schemas.openxmlformats.org/drawingml/2006/main" sz="2400" i="1">
                                <a:solidFill>
                                  <a:srgbClr val="000000"/>
                                </a:solidFill>
                                <a:latin typeface="Cambria Math" panose="02040503050406030204" pitchFamily="18" charset="0"/>
                              </a:rPr>
                              <m:t>w</m:t>
                            </m:r>
                          </m:e>
                          <m:sub>
                            <m:argPr>
                              <m:scrLvl m:val="0"/>
                            </m:argPr>
                            <m:r>
                              <a:rPr xmlns:a="http://schemas.openxmlformats.org/drawingml/2006/main" sz="2400" i="1">
                                <a:solidFill>
                                  <a:srgbClr val="000000"/>
                                </a:solidFill>
                                <a:latin typeface="Cambria Math" panose="02040503050406030204" pitchFamily="18" charset="0"/>
                              </a:rPr>
                              <m:t>i</m:t>
                            </m:r>
                          </m:sub>
                        </m:sSub>
                        <m:sSub>
                          <m:e>
                            <m:argPr>
                              <m:scrLvl m:val="0"/>
                            </m:argPr>
                            <m:r>
                              <a:rPr xmlns:a="http://schemas.openxmlformats.org/drawingml/2006/main" sz="2400" i="1">
                                <a:solidFill>
                                  <a:srgbClr val="000000"/>
                                </a:solidFill>
                                <a:latin typeface="Cambria Math" panose="02040503050406030204" pitchFamily="18" charset="0"/>
                              </a:rPr>
                              <m:t>x</m:t>
                            </m:r>
                          </m:e>
                          <m:sub>
                            <m:argPr>
                              <m:scrLvl m:val="0"/>
                            </m:argPr>
                            <m:r>
                              <a:rPr xmlns:a="http://schemas.openxmlformats.org/drawingml/2006/main" sz="2400" i="1">
                                <a:solidFill>
                                  <a:srgbClr val="000000"/>
                                </a:solidFill>
                                <a:latin typeface="Cambria Math" panose="02040503050406030204" pitchFamily="18" charset="0"/>
                              </a:rPr>
                              <m:t>i</m:t>
                            </m:r>
                          </m:sub>
                        </m:sSub>
                        <m:r>
                          <a:rPr xmlns:a="http://schemas.openxmlformats.org/drawingml/2006/main" sz="2400" i="1">
                            <a:solidFill>
                              <a:srgbClr val="000000"/>
                            </a:solidFill>
                            <a:latin typeface="Cambria Math" panose="02040503050406030204" pitchFamily="18" charset="0"/>
                          </a:rPr>
                          <m:t>&gt;</m:t>
                        </m:r>
                        <m:r>
                          <a:rPr xmlns:a="http://schemas.openxmlformats.org/drawingml/2006/main" sz="2400" i="1">
                            <a:solidFill>
                              <a:srgbClr val="000000"/>
                            </a:solidFill>
                            <a:latin typeface="Cambria Math" panose="02040503050406030204" pitchFamily="18" charset="0"/>
                          </a:rPr>
                          <m:t>t</m:t>
                        </m:r>
                        <m:r>
                          <a:rPr xmlns:a="http://schemas.openxmlformats.org/drawingml/2006/main" sz="2400" i="1">
                            <a:solidFill>
                              <a:srgbClr val="000000"/>
                            </a:solidFill>
                            <a:latin typeface="Cambria Math" panose="02040503050406030204" pitchFamily="18" charset="0"/>
                          </a:rPr>
                          <m:t>h</m:t>
                        </m:r>
                        <m:r>
                          <a:rPr xmlns:a="http://schemas.openxmlformats.org/drawingml/2006/main" sz="2400" i="1">
                            <a:solidFill>
                              <a:srgbClr val="000000"/>
                            </a:solidFill>
                            <a:latin typeface="Cambria Math" panose="02040503050406030204" pitchFamily="18" charset="0"/>
                          </a:rPr>
                          <m:t>r</m:t>
                        </m:r>
                        <m:r>
                          <a:rPr xmlns:a="http://schemas.openxmlformats.org/drawingml/2006/main" sz="2400" i="1">
                            <a:solidFill>
                              <a:srgbClr val="000000"/>
                            </a:solidFill>
                            <a:latin typeface="Cambria Math" panose="02040503050406030204" pitchFamily="18" charset="0"/>
                          </a:rPr>
                          <m:t>e</m:t>
                        </m:r>
                        <m:r>
                          <a:rPr xmlns:a="http://schemas.openxmlformats.org/drawingml/2006/main" sz="2400" i="1">
                            <a:solidFill>
                              <a:srgbClr val="000000"/>
                            </a:solidFill>
                            <a:latin typeface="Cambria Math" panose="02040503050406030204" pitchFamily="18" charset="0"/>
                          </a:rPr>
                          <m:t>s</m:t>
                        </m:r>
                        <m:r>
                          <a:rPr xmlns:a="http://schemas.openxmlformats.org/drawingml/2006/main" sz="2400" i="1">
                            <a:solidFill>
                              <a:srgbClr val="000000"/>
                            </a:solidFill>
                            <a:latin typeface="Cambria Math" panose="02040503050406030204" pitchFamily="18" charset="0"/>
                          </a:rPr>
                          <m:t>h</m:t>
                        </m:r>
                        <m:r>
                          <a:rPr xmlns:a="http://schemas.openxmlformats.org/drawingml/2006/main" sz="2400" i="1">
                            <a:solidFill>
                              <a:srgbClr val="000000"/>
                            </a:solidFill>
                            <a:latin typeface="Cambria Math" panose="02040503050406030204" pitchFamily="18" charset="0"/>
                          </a:rPr>
                          <m:t>o</m:t>
                        </m:r>
                        <m:r>
                          <a:rPr xmlns:a="http://schemas.openxmlformats.org/drawingml/2006/main" sz="2400" i="1">
                            <a:solidFill>
                              <a:srgbClr val="000000"/>
                            </a:solidFill>
                            <a:latin typeface="Cambria Math" panose="02040503050406030204" pitchFamily="18" charset="0"/>
                          </a:rPr>
                          <m:t>l</m:t>
                        </m:r>
                        <m:r>
                          <a:rPr xmlns:a="http://schemas.openxmlformats.org/drawingml/2006/main" sz="2400" i="1">
                            <a:solidFill>
                              <a:srgbClr val="000000"/>
                            </a:solidFill>
                            <a:latin typeface="Cambria Math" panose="02040503050406030204" pitchFamily="18" charset="0"/>
                          </a:rPr>
                          <m:t>d</m:t>
                        </m:r>
                      </m:e>
                      <m:e/>
                    </m:mr>
                  </m:m>
                </m:oMath>
              </m:oMathPara>
            </a14:m>
            <a:endParaRPr sz="2400"/>
          </a:p>
        </p:txBody>
      </p:sp>
      <p:sp>
        <p:nvSpPr>
          <p:cNvPr id="165" name="Electrical signals -&gt; Input…"/>
          <p:cNvSpPr txBox="1"/>
          <p:nvPr/>
        </p:nvSpPr>
        <p:spPr>
          <a:xfrm>
            <a:off x="6892822" y="2918980"/>
            <a:ext cx="6089945" cy="23025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8937" indent="-388937" algn="l">
              <a:spcBef>
                <a:spcPts val="4200"/>
              </a:spcBef>
              <a:buSzPct val="145000"/>
              <a:buChar char="•"/>
              <a:defRPr b="0" sz="2500"/>
            </a:pPr>
            <a:r>
              <a:t>Electrical signals -&gt; Input</a:t>
            </a:r>
          </a:p>
          <a:p>
            <a:pPr marL="388937" indent="-388937" algn="l">
              <a:spcBef>
                <a:spcPts val="4200"/>
              </a:spcBef>
              <a:buSzPct val="145000"/>
              <a:buChar char="•"/>
              <a:defRPr b="0" sz="2500"/>
            </a:pPr>
            <a:r>
              <a:t>Electrical signals amounts-&gt; weights</a:t>
            </a:r>
          </a:p>
          <a:p>
            <a:pPr marL="388937" indent="-388937" algn="l">
              <a:spcBef>
                <a:spcPts val="4200"/>
              </a:spcBef>
              <a:buSzPct val="145000"/>
              <a:buChar char="•"/>
              <a:defRPr b="0" sz="2500"/>
            </a:pPr>
            <a:r>
              <a:t>Threshold -&gt; Step Function</a:t>
            </a:r>
          </a:p>
        </p:txBody>
      </p:sp>
      <p:sp>
        <p:nvSpPr>
          <p:cNvPr id="166" name="W0 is bias."/>
          <p:cNvSpPr txBox="1"/>
          <p:nvPr/>
        </p:nvSpPr>
        <p:spPr>
          <a:xfrm>
            <a:off x="6957580" y="6090263"/>
            <a:ext cx="2144079" cy="473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88937" indent="-388937" algn="l">
              <a:spcBef>
                <a:spcPts val="4200"/>
              </a:spcBef>
              <a:buSzPct val="145000"/>
              <a:buChar char="•"/>
              <a:defRPr b="0" sz="2500"/>
            </a:lvl1pPr>
          </a:lstStyle>
          <a:p>
            <a:pPr/>
            <a:r>
              <a:t>W0 is bias.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Binary perceptron"/>
          <p:cNvSpPr txBox="1"/>
          <p:nvPr>
            <p:ph type="title"/>
          </p:nvPr>
        </p:nvSpPr>
        <p:spPr>
          <a:prstGeom prst="rect">
            <a:avLst/>
          </a:prstGeom>
        </p:spPr>
        <p:txBody>
          <a:bodyPr/>
          <a:lstStyle/>
          <a:p>
            <a:pPr/>
            <a:r>
              <a:t>Binary perceptron</a:t>
            </a:r>
          </a:p>
        </p:txBody>
      </p:sp>
      <p:pic>
        <p:nvPicPr>
          <p:cNvPr id="171" name="image-20190812145838616.png" descr="image-20190812145838616.png"/>
          <p:cNvPicPr>
            <a:picLocks noChangeAspect="1"/>
          </p:cNvPicPr>
          <p:nvPr/>
        </p:nvPicPr>
        <p:blipFill>
          <a:blip r:embed="rId3">
            <a:extLst/>
          </a:blip>
          <a:stretch>
            <a:fillRect/>
          </a:stretch>
        </p:blipFill>
        <p:spPr>
          <a:xfrm>
            <a:off x="687807" y="2495321"/>
            <a:ext cx="5432809" cy="4585419"/>
          </a:xfrm>
          <a:prstGeom prst="rect">
            <a:avLst/>
          </a:prstGeom>
          <a:ln w="12700">
            <a:miter lim="400000"/>
          </a:ln>
        </p:spPr>
      </p:pic>
      <p:sp>
        <p:nvSpPr>
          <p:cNvPr id="172" name="Group"/>
          <p:cNvSpPr txBox="1"/>
          <p:nvPr/>
        </p:nvSpPr>
        <p:spPr>
          <a:xfrm>
            <a:off x="938556" y="7927883"/>
            <a:ext cx="4598431" cy="937565"/>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400" i="1">
                      <a:solidFill>
                        <a:srgbClr val="000000"/>
                      </a:solidFill>
                      <a:latin typeface="Cambria Math" panose="02040503050406030204" pitchFamily="18" charset="0"/>
                    </a:rPr>
                    <m:t>o</m:t>
                  </m:r>
                  <m:r>
                    <a:rPr xmlns:a="http://schemas.openxmlformats.org/drawingml/2006/main" sz="2400" i="1">
                      <a:solidFill>
                        <a:srgbClr val="000000"/>
                      </a:solidFill>
                      <a:latin typeface="Cambria Math" panose="02040503050406030204" pitchFamily="18" charset="0"/>
                    </a:rPr>
                    <m:t>u</m:t>
                  </m:r>
                  <m:r>
                    <a:rPr xmlns:a="http://schemas.openxmlformats.org/drawingml/2006/main" sz="2400" i="1">
                      <a:solidFill>
                        <a:srgbClr val="000000"/>
                      </a:solidFill>
                      <a:latin typeface="Cambria Math" panose="02040503050406030204" pitchFamily="18" charset="0"/>
                    </a:rPr>
                    <m:t>t</m:t>
                  </m:r>
                  <m:r>
                    <a:rPr xmlns:a="http://schemas.openxmlformats.org/drawingml/2006/main" sz="2400" i="1">
                      <a:solidFill>
                        <a:srgbClr val="000000"/>
                      </a:solidFill>
                      <a:latin typeface="Cambria Math" panose="02040503050406030204" pitchFamily="18" charset="0"/>
                    </a:rPr>
                    <m:t>p</m:t>
                  </m:r>
                  <m:r>
                    <a:rPr xmlns:a="http://schemas.openxmlformats.org/drawingml/2006/main" sz="2400" i="1">
                      <a:solidFill>
                        <a:srgbClr val="000000"/>
                      </a:solidFill>
                      <a:latin typeface="Cambria Math" panose="02040503050406030204" pitchFamily="18" charset="0"/>
                    </a:rPr>
                    <m:t>u</m:t>
                  </m:r>
                  <m:r>
                    <a:rPr xmlns:a="http://schemas.openxmlformats.org/drawingml/2006/main" sz="2400" i="1">
                      <a:solidFill>
                        <a:srgbClr val="000000"/>
                      </a:solidFill>
                      <a:latin typeface="Cambria Math" panose="02040503050406030204" pitchFamily="18" charset="0"/>
                    </a:rPr>
                    <m:t>t</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m:t>
                  </m:r>
                  <m:m>
                    <m:mPr>
                      <m:ctrlPr>
                        <a:rPr xmlns:a="http://schemas.openxmlformats.org/drawingml/2006/main" sz="2400" i="1">
                          <a:solidFill>
                            <a:srgbClr val="000000"/>
                          </a:solidFill>
                          <a:latin typeface="Cambria Math" panose="02040503050406030204" pitchFamily="18" charset="0"/>
                        </a:rPr>
                      </m:ctrlPr>
                      <m:baseJc m:val="center"/>
                      <m:plcHide m:val="on"/>
                      <m:mcs>
                        <m:mc>
                          <m:mcPr>
                            <m:count m:val="2"/>
                            <m:mcJc m:val="center"/>
                          </m:mcPr>
                        </m:mc>
                      </m:mcs>
                    </m:mPr>
                    <m:mr>
                      <m:e>
                        <m:r>
                          <a:rPr xmlns:a="http://schemas.openxmlformats.org/drawingml/2006/main" sz="2400" i="1">
                            <a:solidFill>
                              <a:srgbClr val="000000"/>
                            </a:solidFill>
                            <a:latin typeface="Cambria Math" panose="02040503050406030204" pitchFamily="18" charset="0"/>
                          </a:rPr>
                          <m:t>0</m:t>
                        </m:r>
                        <m:sSubSup>
                          <m:e>
                            <m:argPr>
                              <m:scrLvl m:val="0"/>
                            </m:argPr>
                            <m:r>
                              <a:rPr xmlns:a="http://schemas.openxmlformats.org/drawingml/2006/main" sz="2400" i="1">
                                <a:solidFill>
                                  <a:srgbClr val="000000"/>
                                </a:solidFill>
                                <a:latin typeface="Cambria Math" panose="02040503050406030204" pitchFamily="18" charset="0"/>
                              </a:rPr>
                              <m:t>∑</m:t>
                            </m:r>
                          </m:e>
                          <m:sub>
                            <m:argPr>
                              <m:scrLvl m:val="0"/>
                            </m:argPr>
                            <m:r>
                              <a:rPr xmlns:a="http://schemas.openxmlformats.org/drawingml/2006/main" sz="2400" i="1">
                                <a:solidFill>
                                  <a:srgbClr val="000000"/>
                                </a:solidFill>
                                <a:latin typeface="Cambria Math" panose="02040503050406030204" pitchFamily="18" charset="0"/>
                              </a:rPr>
                              <m:t>i</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0</m:t>
                            </m:r>
                          </m:sub>
                          <m:sup>
                            <m:argPr>
                              <m:scrLvl m:val="0"/>
                            </m:argPr>
                            <m:r>
                              <a:rPr xmlns:a="http://schemas.openxmlformats.org/drawingml/2006/main" sz="2400" i="1">
                                <a:solidFill>
                                  <a:srgbClr val="000000"/>
                                </a:solidFill>
                                <a:latin typeface="Cambria Math" panose="02040503050406030204" pitchFamily="18" charset="0"/>
                              </a:rPr>
                              <m:t>n</m:t>
                            </m:r>
                          </m:sup>
                        </m:sSubSup>
                        <m:sSub>
                          <m:e>
                            <m:argPr>
                              <m:scrLvl m:val="0"/>
                            </m:argPr>
                            <m:r>
                              <a:rPr xmlns:a="http://schemas.openxmlformats.org/drawingml/2006/main" sz="2400" i="1">
                                <a:solidFill>
                                  <a:srgbClr val="000000"/>
                                </a:solidFill>
                                <a:latin typeface="Cambria Math" panose="02040503050406030204" pitchFamily="18" charset="0"/>
                              </a:rPr>
                              <m:t>w</m:t>
                            </m:r>
                          </m:e>
                          <m:sub>
                            <m:argPr>
                              <m:scrLvl m:val="0"/>
                            </m:argPr>
                            <m:r>
                              <a:rPr xmlns:a="http://schemas.openxmlformats.org/drawingml/2006/main" sz="2400" i="1">
                                <a:solidFill>
                                  <a:srgbClr val="000000"/>
                                </a:solidFill>
                                <a:latin typeface="Cambria Math" panose="02040503050406030204" pitchFamily="18" charset="0"/>
                              </a:rPr>
                              <m:t>i</m:t>
                            </m:r>
                          </m:sub>
                        </m:sSub>
                        <m:sSub>
                          <m:e>
                            <m:argPr>
                              <m:scrLvl m:val="0"/>
                            </m:argPr>
                            <m:r>
                              <a:rPr xmlns:a="http://schemas.openxmlformats.org/drawingml/2006/main" sz="2400" i="1">
                                <a:solidFill>
                                  <a:srgbClr val="000000"/>
                                </a:solidFill>
                                <a:latin typeface="Cambria Math" panose="02040503050406030204" pitchFamily="18" charset="0"/>
                              </a:rPr>
                              <m:t>x</m:t>
                            </m:r>
                          </m:e>
                          <m:sub>
                            <m:argPr>
                              <m:scrLvl m:val="0"/>
                            </m:argPr>
                            <m:r>
                              <a:rPr xmlns:a="http://schemas.openxmlformats.org/drawingml/2006/main" sz="2400" i="1">
                                <a:solidFill>
                                  <a:srgbClr val="000000"/>
                                </a:solidFill>
                                <a:latin typeface="Cambria Math" panose="02040503050406030204" pitchFamily="18" charset="0"/>
                              </a:rPr>
                              <m:t>i</m:t>
                            </m:r>
                          </m:sub>
                        </m:sSub>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t</m:t>
                        </m:r>
                        <m:r>
                          <a:rPr xmlns:a="http://schemas.openxmlformats.org/drawingml/2006/main" sz="2400" i="1">
                            <a:solidFill>
                              <a:srgbClr val="000000"/>
                            </a:solidFill>
                            <a:latin typeface="Cambria Math" panose="02040503050406030204" pitchFamily="18" charset="0"/>
                          </a:rPr>
                          <m:t>h</m:t>
                        </m:r>
                        <m:r>
                          <a:rPr xmlns:a="http://schemas.openxmlformats.org/drawingml/2006/main" sz="2400" i="1">
                            <a:solidFill>
                              <a:srgbClr val="000000"/>
                            </a:solidFill>
                            <a:latin typeface="Cambria Math" panose="02040503050406030204" pitchFamily="18" charset="0"/>
                          </a:rPr>
                          <m:t>r</m:t>
                        </m:r>
                        <m:r>
                          <a:rPr xmlns:a="http://schemas.openxmlformats.org/drawingml/2006/main" sz="2400" i="1">
                            <a:solidFill>
                              <a:srgbClr val="000000"/>
                            </a:solidFill>
                            <a:latin typeface="Cambria Math" panose="02040503050406030204" pitchFamily="18" charset="0"/>
                          </a:rPr>
                          <m:t>e</m:t>
                        </m:r>
                        <m:r>
                          <a:rPr xmlns:a="http://schemas.openxmlformats.org/drawingml/2006/main" sz="2400" i="1">
                            <a:solidFill>
                              <a:srgbClr val="000000"/>
                            </a:solidFill>
                            <a:latin typeface="Cambria Math" panose="02040503050406030204" pitchFamily="18" charset="0"/>
                          </a:rPr>
                          <m:t>s</m:t>
                        </m:r>
                        <m:r>
                          <a:rPr xmlns:a="http://schemas.openxmlformats.org/drawingml/2006/main" sz="2400" i="1">
                            <a:solidFill>
                              <a:srgbClr val="000000"/>
                            </a:solidFill>
                            <a:latin typeface="Cambria Math" panose="02040503050406030204" pitchFamily="18" charset="0"/>
                          </a:rPr>
                          <m:t>h</m:t>
                        </m:r>
                        <m:r>
                          <a:rPr xmlns:a="http://schemas.openxmlformats.org/drawingml/2006/main" sz="2400" i="1">
                            <a:solidFill>
                              <a:srgbClr val="000000"/>
                            </a:solidFill>
                            <a:latin typeface="Cambria Math" panose="02040503050406030204" pitchFamily="18" charset="0"/>
                          </a:rPr>
                          <m:t>o</m:t>
                        </m:r>
                        <m:r>
                          <a:rPr xmlns:a="http://schemas.openxmlformats.org/drawingml/2006/main" sz="2400" i="1">
                            <a:solidFill>
                              <a:srgbClr val="000000"/>
                            </a:solidFill>
                            <a:latin typeface="Cambria Math" panose="02040503050406030204" pitchFamily="18" charset="0"/>
                          </a:rPr>
                          <m:t>l</m:t>
                        </m:r>
                        <m:r>
                          <a:rPr xmlns:a="http://schemas.openxmlformats.org/drawingml/2006/main" sz="2400" i="1">
                            <a:solidFill>
                              <a:srgbClr val="000000"/>
                            </a:solidFill>
                            <a:latin typeface="Cambria Math" panose="02040503050406030204" pitchFamily="18" charset="0"/>
                          </a:rPr>
                          <m:t>d</m:t>
                        </m:r>
                      </m:e>
                      <m:e/>
                    </m:mr>
                    <m:mr>
                      <m:e>
                        <m:r>
                          <a:rPr xmlns:a="http://schemas.openxmlformats.org/drawingml/2006/main" sz="2400" i="1">
                            <a:solidFill>
                              <a:srgbClr val="000000"/>
                            </a:solidFill>
                            <a:latin typeface="Cambria Math" panose="02040503050406030204" pitchFamily="18" charset="0"/>
                          </a:rPr>
                          <m:t>1</m:t>
                        </m:r>
                        <m:sSubSup>
                          <m:e>
                            <m:argPr>
                              <m:scrLvl m:val="0"/>
                            </m:argPr>
                            <m:r>
                              <a:rPr xmlns:a="http://schemas.openxmlformats.org/drawingml/2006/main" sz="2400" i="1">
                                <a:solidFill>
                                  <a:srgbClr val="000000"/>
                                </a:solidFill>
                                <a:latin typeface="Cambria Math" panose="02040503050406030204" pitchFamily="18" charset="0"/>
                              </a:rPr>
                              <m:t>∑</m:t>
                            </m:r>
                          </m:e>
                          <m:sub>
                            <m:argPr>
                              <m:scrLvl m:val="0"/>
                            </m:argPr>
                            <m:r>
                              <a:rPr xmlns:a="http://schemas.openxmlformats.org/drawingml/2006/main" sz="2400" i="1">
                                <a:solidFill>
                                  <a:srgbClr val="000000"/>
                                </a:solidFill>
                                <a:latin typeface="Cambria Math" panose="02040503050406030204" pitchFamily="18" charset="0"/>
                              </a:rPr>
                              <m:t>i</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0</m:t>
                            </m:r>
                          </m:sub>
                          <m:sup>
                            <m:argPr>
                              <m:scrLvl m:val="0"/>
                            </m:argPr>
                            <m:r>
                              <a:rPr xmlns:a="http://schemas.openxmlformats.org/drawingml/2006/main" sz="2400" i="1">
                                <a:solidFill>
                                  <a:srgbClr val="000000"/>
                                </a:solidFill>
                                <a:latin typeface="Cambria Math" panose="02040503050406030204" pitchFamily="18" charset="0"/>
                              </a:rPr>
                              <m:t>n</m:t>
                            </m:r>
                          </m:sup>
                        </m:sSubSup>
                        <m:sSub>
                          <m:e>
                            <m:argPr>
                              <m:scrLvl m:val="0"/>
                            </m:argPr>
                            <m:r>
                              <a:rPr xmlns:a="http://schemas.openxmlformats.org/drawingml/2006/main" sz="2400" i="1">
                                <a:solidFill>
                                  <a:srgbClr val="000000"/>
                                </a:solidFill>
                                <a:latin typeface="Cambria Math" panose="02040503050406030204" pitchFamily="18" charset="0"/>
                              </a:rPr>
                              <m:t>w</m:t>
                            </m:r>
                          </m:e>
                          <m:sub>
                            <m:argPr>
                              <m:scrLvl m:val="0"/>
                            </m:argPr>
                            <m:r>
                              <a:rPr xmlns:a="http://schemas.openxmlformats.org/drawingml/2006/main" sz="2400" i="1">
                                <a:solidFill>
                                  <a:srgbClr val="000000"/>
                                </a:solidFill>
                                <a:latin typeface="Cambria Math" panose="02040503050406030204" pitchFamily="18" charset="0"/>
                              </a:rPr>
                              <m:t>i</m:t>
                            </m:r>
                          </m:sub>
                        </m:sSub>
                        <m:sSub>
                          <m:e>
                            <m:argPr>
                              <m:scrLvl m:val="0"/>
                            </m:argPr>
                            <m:r>
                              <a:rPr xmlns:a="http://schemas.openxmlformats.org/drawingml/2006/main" sz="2400" i="1">
                                <a:solidFill>
                                  <a:srgbClr val="000000"/>
                                </a:solidFill>
                                <a:latin typeface="Cambria Math" panose="02040503050406030204" pitchFamily="18" charset="0"/>
                              </a:rPr>
                              <m:t>x</m:t>
                            </m:r>
                          </m:e>
                          <m:sub>
                            <m:argPr>
                              <m:scrLvl m:val="0"/>
                            </m:argPr>
                            <m:r>
                              <a:rPr xmlns:a="http://schemas.openxmlformats.org/drawingml/2006/main" sz="2400" i="1">
                                <a:solidFill>
                                  <a:srgbClr val="000000"/>
                                </a:solidFill>
                                <a:latin typeface="Cambria Math" panose="02040503050406030204" pitchFamily="18" charset="0"/>
                              </a:rPr>
                              <m:t>i</m:t>
                            </m:r>
                          </m:sub>
                        </m:sSub>
                        <m:r>
                          <a:rPr xmlns:a="http://schemas.openxmlformats.org/drawingml/2006/main" sz="2400" i="1">
                            <a:solidFill>
                              <a:srgbClr val="000000"/>
                            </a:solidFill>
                            <a:latin typeface="Cambria Math" panose="02040503050406030204" pitchFamily="18" charset="0"/>
                          </a:rPr>
                          <m:t>&gt;</m:t>
                        </m:r>
                        <m:r>
                          <a:rPr xmlns:a="http://schemas.openxmlformats.org/drawingml/2006/main" sz="2400" i="1">
                            <a:solidFill>
                              <a:srgbClr val="000000"/>
                            </a:solidFill>
                            <a:latin typeface="Cambria Math" panose="02040503050406030204" pitchFamily="18" charset="0"/>
                          </a:rPr>
                          <m:t>t</m:t>
                        </m:r>
                        <m:r>
                          <a:rPr xmlns:a="http://schemas.openxmlformats.org/drawingml/2006/main" sz="2400" i="1">
                            <a:solidFill>
                              <a:srgbClr val="000000"/>
                            </a:solidFill>
                            <a:latin typeface="Cambria Math" panose="02040503050406030204" pitchFamily="18" charset="0"/>
                          </a:rPr>
                          <m:t>h</m:t>
                        </m:r>
                        <m:r>
                          <a:rPr xmlns:a="http://schemas.openxmlformats.org/drawingml/2006/main" sz="2400" i="1">
                            <a:solidFill>
                              <a:srgbClr val="000000"/>
                            </a:solidFill>
                            <a:latin typeface="Cambria Math" panose="02040503050406030204" pitchFamily="18" charset="0"/>
                          </a:rPr>
                          <m:t>r</m:t>
                        </m:r>
                        <m:r>
                          <a:rPr xmlns:a="http://schemas.openxmlformats.org/drawingml/2006/main" sz="2400" i="1">
                            <a:solidFill>
                              <a:srgbClr val="000000"/>
                            </a:solidFill>
                            <a:latin typeface="Cambria Math" panose="02040503050406030204" pitchFamily="18" charset="0"/>
                          </a:rPr>
                          <m:t>e</m:t>
                        </m:r>
                        <m:r>
                          <a:rPr xmlns:a="http://schemas.openxmlformats.org/drawingml/2006/main" sz="2400" i="1">
                            <a:solidFill>
                              <a:srgbClr val="000000"/>
                            </a:solidFill>
                            <a:latin typeface="Cambria Math" panose="02040503050406030204" pitchFamily="18" charset="0"/>
                          </a:rPr>
                          <m:t>s</m:t>
                        </m:r>
                        <m:r>
                          <a:rPr xmlns:a="http://schemas.openxmlformats.org/drawingml/2006/main" sz="2400" i="1">
                            <a:solidFill>
                              <a:srgbClr val="000000"/>
                            </a:solidFill>
                            <a:latin typeface="Cambria Math" panose="02040503050406030204" pitchFamily="18" charset="0"/>
                          </a:rPr>
                          <m:t>h</m:t>
                        </m:r>
                        <m:r>
                          <a:rPr xmlns:a="http://schemas.openxmlformats.org/drawingml/2006/main" sz="2400" i="1">
                            <a:solidFill>
                              <a:srgbClr val="000000"/>
                            </a:solidFill>
                            <a:latin typeface="Cambria Math" panose="02040503050406030204" pitchFamily="18" charset="0"/>
                          </a:rPr>
                          <m:t>o</m:t>
                        </m:r>
                        <m:r>
                          <a:rPr xmlns:a="http://schemas.openxmlformats.org/drawingml/2006/main" sz="2400" i="1">
                            <a:solidFill>
                              <a:srgbClr val="000000"/>
                            </a:solidFill>
                            <a:latin typeface="Cambria Math" panose="02040503050406030204" pitchFamily="18" charset="0"/>
                          </a:rPr>
                          <m:t>l</m:t>
                        </m:r>
                        <m:r>
                          <a:rPr xmlns:a="http://schemas.openxmlformats.org/drawingml/2006/main" sz="2400" i="1">
                            <a:solidFill>
                              <a:srgbClr val="000000"/>
                            </a:solidFill>
                            <a:latin typeface="Cambria Math" panose="02040503050406030204" pitchFamily="18" charset="0"/>
                          </a:rPr>
                          <m:t>d</m:t>
                        </m:r>
                      </m:e>
                      <m:e/>
                    </m:mr>
                  </m:m>
                </m:oMath>
              </m:oMathPara>
            </a14:m>
            <a:endParaRPr sz="2400"/>
          </a:p>
        </p:txBody>
      </p:sp>
      <p:sp>
        <p:nvSpPr>
          <p:cNvPr id="173" name="Here W0 is a bias.…"/>
          <p:cNvSpPr txBox="1"/>
          <p:nvPr/>
        </p:nvSpPr>
        <p:spPr>
          <a:xfrm>
            <a:off x="6253890" y="2941966"/>
            <a:ext cx="6603349" cy="5121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8937" indent="-388937" algn="l">
              <a:spcBef>
                <a:spcPts val="4200"/>
              </a:spcBef>
              <a:buSzPct val="145000"/>
              <a:buChar char="•"/>
              <a:defRPr b="0" sz="2500"/>
            </a:pPr>
            <a:r>
              <a:t>Here W0 is a bias. </a:t>
            </a:r>
          </a:p>
          <a:p>
            <a:pPr marL="388937" indent="-388937" algn="l">
              <a:spcBef>
                <a:spcPts val="4200"/>
              </a:spcBef>
              <a:buSzPct val="145000"/>
              <a:buChar char="•"/>
              <a:defRPr b="0" sz="2500"/>
            </a:pPr>
            <a:r>
              <a:t>It’s a parameter that adjusts how easily a neuron is activated.</a:t>
            </a:r>
          </a:p>
          <a:p>
            <a:pPr marL="388937" indent="-388937" algn="l">
              <a:spcBef>
                <a:spcPts val="4200"/>
              </a:spcBef>
              <a:buSzPct val="145000"/>
              <a:buChar char="•"/>
              <a:defRPr b="0" sz="2500"/>
            </a:pPr>
            <a:r>
              <a:t>It's like wearing flat or high-heeled shoes to achieve a certain height. </a:t>
            </a:r>
          </a:p>
          <a:p>
            <a:pPr marL="388937" indent="-388937" algn="l">
              <a:spcBef>
                <a:spcPts val="4200"/>
              </a:spcBef>
              <a:buSzPct val="145000"/>
              <a:buChar char="•"/>
              <a:defRPr b="0" sz="2500"/>
            </a:pPr>
            <a:r>
              <a:t>For example, you want to look taller. You can take calcium or do stretches. What bias does here is like wearing high-healed shoes.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tep Function"/>
          <p:cNvSpPr txBox="1"/>
          <p:nvPr>
            <p:ph type="title"/>
          </p:nvPr>
        </p:nvSpPr>
        <p:spPr>
          <a:prstGeom prst="rect">
            <a:avLst/>
          </a:prstGeom>
        </p:spPr>
        <p:txBody>
          <a:bodyPr/>
          <a:lstStyle/>
          <a:p>
            <a:pPr/>
            <a:r>
              <a:t>Step Function</a:t>
            </a:r>
          </a:p>
        </p:txBody>
      </p:sp>
      <p:pic>
        <p:nvPicPr>
          <p:cNvPr id="178" name="Image" descr="Image"/>
          <p:cNvPicPr>
            <a:picLocks noChangeAspect="1"/>
          </p:cNvPicPr>
          <p:nvPr/>
        </p:nvPicPr>
        <p:blipFill>
          <a:blip r:embed="rId3">
            <a:extLst/>
          </a:blip>
          <a:stretch>
            <a:fillRect/>
          </a:stretch>
        </p:blipFill>
        <p:spPr>
          <a:xfrm>
            <a:off x="640894" y="3713106"/>
            <a:ext cx="5643105" cy="3587253"/>
          </a:xfrm>
          <a:prstGeom prst="rect">
            <a:avLst/>
          </a:prstGeom>
          <a:ln w="12700">
            <a:miter lim="400000"/>
          </a:ln>
        </p:spPr>
      </p:pic>
      <p:sp>
        <p:nvSpPr>
          <p:cNvPr id="179" name="Group"/>
          <p:cNvSpPr txBox="1"/>
          <p:nvPr/>
        </p:nvSpPr>
        <p:spPr>
          <a:xfrm>
            <a:off x="6927456" y="4892668"/>
            <a:ext cx="4598431" cy="93756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400" i="1">
                      <a:solidFill>
                        <a:srgbClr val="000000"/>
                      </a:solidFill>
                      <a:latin typeface="Cambria Math" panose="02040503050406030204" pitchFamily="18" charset="0"/>
                    </a:rPr>
                    <m:t>o</m:t>
                  </m:r>
                  <m:r>
                    <a:rPr xmlns:a="http://schemas.openxmlformats.org/drawingml/2006/main" sz="2400" i="1">
                      <a:solidFill>
                        <a:srgbClr val="000000"/>
                      </a:solidFill>
                      <a:latin typeface="Cambria Math" panose="02040503050406030204" pitchFamily="18" charset="0"/>
                    </a:rPr>
                    <m:t>u</m:t>
                  </m:r>
                  <m:r>
                    <a:rPr xmlns:a="http://schemas.openxmlformats.org/drawingml/2006/main" sz="2400" i="1">
                      <a:solidFill>
                        <a:srgbClr val="000000"/>
                      </a:solidFill>
                      <a:latin typeface="Cambria Math" panose="02040503050406030204" pitchFamily="18" charset="0"/>
                    </a:rPr>
                    <m:t>t</m:t>
                  </m:r>
                  <m:r>
                    <a:rPr xmlns:a="http://schemas.openxmlformats.org/drawingml/2006/main" sz="2400" i="1">
                      <a:solidFill>
                        <a:srgbClr val="000000"/>
                      </a:solidFill>
                      <a:latin typeface="Cambria Math" panose="02040503050406030204" pitchFamily="18" charset="0"/>
                    </a:rPr>
                    <m:t>p</m:t>
                  </m:r>
                  <m:r>
                    <a:rPr xmlns:a="http://schemas.openxmlformats.org/drawingml/2006/main" sz="2400" i="1">
                      <a:solidFill>
                        <a:srgbClr val="000000"/>
                      </a:solidFill>
                      <a:latin typeface="Cambria Math" panose="02040503050406030204" pitchFamily="18" charset="0"/>
                    </a:rPr>
                    <m:t>u</m:t>
                  </m:r>
                  <m:r>
                    <a:rPr xmlns:a="http://schemas.openxmlformats.org/drawingml/2006/main" sz="2400" i="1">
                      <a:solidFill>
                        <a:srgbClr val="000000"/>
                      </a:solidFill>
                      <a:latin typeface="Cambria Math" panose="02040503050406030204" pitchFamily="18" charset="0"/>
                    </a:rPr>
                    <m:t>t</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m:t>
                  </m:r>
                  <m:m>
                    <m:mPr>
                      <m:ctrlPr>
                        <a:rPr xmlns:a="http://schemas.openxmlformats.org/drawingml/2006/main" sz="2400" i="1">
                          <a:solidFill>
                            <a:srgbClr val="000000"/>
                          </a:solidFill>
                          <a:latin typeface="Cambria Math" panose="02040503050406030204" pitchFamily="18" charset="0"/>
                        </a:rPr>
                      </m:ctrlPr>
                      <m:baseJc m:val="center"/>
                      <m:plcHide m:val="on"/>
                      <m:mcs>
                        <m:mc>
                          <m:mcPr>
                            <m:count m:val="2"/>
                            <m:mcJc m:val="center"/>
                          </m:mcPr>
                        </m:mc>
                      </m:mcs>
                    </m:mPr>
                    <m:mr>
                      <m:e>
                        <m:r>
                          <a:rPr xmlns:a="http://schemas.openxmlformats.org/drawingml/2006/main" sz="2400" i="1">
                            <a:solidFill>
                              <a:srgbClr val="000000"/>
                            </a:solidFill>
                            <a:latin typeface="Cambria Math" panose="02040503050406030204" pitchFamily="18" charset="0"/>
                          </a:rPr>
                          <m:t>0</m:t>
                        </m:r>
                        <m:sSubSup>
                          <m:e>
                            <m:argPr>
                              <m:scrLvl m:val="0"/>
                            </m:argPr>
                            <m:r>
                              <a:rPr xmlns:a="http://schemas.openxmlformats.org/drawingml/2006/main" sz="2400" i="1">
                                <a:solidFill>
                                  <a:srgbClr val="000000"/>
                                </a:solidFill>
                                <a:latin typeface="Cambria Math" panose="02040503050406030204" pitchFamily="18" charset="0"/>
                              </a:rPr>
                              <m:t>∑</m:t>
                            </m:r>
                          </m:e>
                          <m:sub>
                            <m:argPr>
                              <m:scrLvl m:val="0"/>
                            </m:argPr>
                            <m:r>
                              <a:rPr xmlns:a="http://schemas.openxmlformats.org/drawingml/2006/main" sz="2400" i="1">
                                <a:solidFill>
                                  <a:srgbClr val="000000"/>
                                </a:solidFill>
                                <a:latin typeface="Cambria Math" panose="02040503050406030204" pitchFamily="18" charset="0"/>
                              </a:rPr>
                              <m:t>i</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0</m:t>
                            </m:r>
                          </m:sub>
                          <m:sup>
                            <m:argPr>
                              <m:scrLvl m:val="0"/>
                            </m:argPr>
                            <m:r>
                              <a:rPr xmlns:a="http://schemas.openxmlformats.org/drawingml/2006/main" sz="2400" i="1">
                                <a:solidFill>
                                  <a:srgbClr val="000000"/>
                                </a:solidFill>
                                <a:latin typeface="Cambria Math" panose="02040503050406030204" pitchFamily="18" charset="0"/>
                              </a:rPr>
                              <m:t>n</m:t>
                            </m:r>
                          </m:sup>
                        </m:sSubSup>
                        <m:sSub>
                          <m:e>
                            <m:argPr>
                              <m:scrLvl m:val="0"/>
                            </m:argPr>
                            <m:r>
                              <a:rPr xmlns:a="http://schemas.openxmlformats.org/drawingml/2006/main" sz="2400" i="1">
                                <a:solidFill>
                                  <a:srgbClr val="000000"/>
                                </a:solidFill>
                                <a:latin typeface="Cambria Math" panose="02040503050406030204" pitchFamily="18" charset="0"/>
                              </a:rPr>
                              <m:t>w</m:t>
                            </m:r>
                          </m:e>
                          <m:sub>
                            <m:argPr>
                              <m:scrLvl m:val="0"/>
                            </m:argPr>
                            <m:r>
                              <a:rPr xmlns:a="http://schemas.openxmlformats.org/drawingml/2006/main" sz="2400" i="1">
                                <a:solidFill>
                                  <a:srgbClr val="000000"/>
                                </a:solidFill>
                                <a:latin typeface="Cambria Math" panose="02040503050406030204" pitchFamily="18" charset="0"/>
                              </a:rPr>
                              <m:t>i</m:t>
                            </m:r>
                          </m:sub>
                        </m:sSub>
                        <m:sSub>
                          <m:e>
                            <m:argPr>
                              <m:scrLvl m:val="0"/>
                            </m:argPr>
                            <m:r>
                              <a:rPr xmlns:a="http://schemas.openxmlformats.org/drawingml/2006/main" sz="2400" i="1">
                                <a:solidFill>
                                  <a:srgbClr val="000000"/>
                                </a:solidFill>
                                <a:latin typeface="Cambria Math" panose="02040503050406030204" pitchFamily="18" charset="0"/>
                              </a:rPr>
                              <m:t>x</m:t>
                            </m:r>
                          </m:e>
                          <m:sub>
                            <m:argPr>
                              <m:scrLvl m:val="0"/>
                            </m:argPr>
                            <m:r>
                              <a:rPr xmlns:a="http://schemas.openxmlformats.org/drawingml/2006/main" sz="2400" i="1">
                                <a:solidFill>
                                  <a:srgbClr val="000000"/>
                                </a:solidFill>
                                <a:latin typeface="Cambria Math" panose="02040503050406030204" pitchFamily="18" charset="0"/>
                              </a:rPr>
                              <m:t>i</m:t>
                            </m:r>
                          </m:sub>
                        </m:sSub>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t</m:t>
                        </m:r>
                        <m:r>
                          <a:rPr xmlns:a="http://schemas.openxmlformats.org/drawingml/2006/main" sz="2400" i="1">
                            <a:solidFill>
                              <a:srgbClr val="000000"/>
                            </a:solidFill>
                            <a:latin typeface="Cambria Math" panose="02040503050406030204" pitchFamily="18" charset="0"/>
                          </a:rPr>
                          <m:t>h</m:t>
                        </m:r>
                        <m:r>
                          <a:rPr xmlns:a="http://schemas.openxmlformats.org/drawingml/2006/main" sz="2400" i="1">
                            <a:solidFill>
                              <a:srgbClr val="000000"/>
                            </a:solidFill>
                            <a:latin typeface="Cambria Math" panose="02040503050406030204" pitchFamily="18" charset="0"/>
                          </a:rPr>
                          <m:t>r</m:t>
                        </m:r>
                        <m:r>
                          <a:rPr xmlns:a="http://schemas.openxmlformats.org/drawingml/2006/main" sz="2400" i="1">
                            <a:solidFill>
                              <a:srgbClr val="000000"/>
                            </a:solidFill>
                            <a:latin typeface="Cambria Math" panose="02040503050406030204" pitchFamily="18" charset="0"/>
                          </a:rPr>
                          <m:t>e</m:t>
                        </m:r>
                        <m:r>
                          <a:rPr xmlns:a="http://schemas.openxmlformats.org/drawingml/2006/main" sz="2400" i="1">
                            <a:solidFill>
                              <a:srgbClr val="000000"/>
                            </a:solidFill>
                            <a:latin typeface="Cambria Math" panose="02040503050406030204" pitchFamily="18" charset="0"/>
                          </a:rPr>
                          <m:t>s</m:t>
                        </m:r>
                        <m:r>
                          <a:rPr xmlns:a="http://schemas.openxmlformats.org/drawingml/2006/main" sz="2400" i="1">
                            <a:solidFill>
                              <a:srgbClr val="000000"/>
                            </a:solidFill>
                            <a:latin typeface="Cambria Math" panose="02040503050406030204" pitchFamily="18" charset="0"/>
                          </a:rPr>
                          <m:t>h</m:t>
                        </m:r>
                        <m:r>
                          <a:rPr xmlns:a="http://schemas.openxmlformats.org/drawingml/2006/main" sz="2400" i="1">
                            <a:solidFill>
                              <a:srgbClr val="000000"/>
                            </a:solidFill>
                            <a:latin typeface="Cambria Math" panose="02040503050406030204" pitchFamily="18" charset="0"/>
                          </a:rPr>
                          <m:t>o</m:t>
                        </m:r>
                        <m:r>
                          <a:rPr xmlns:a="http://schemas.openxmlformats.org/drawingml/2006/main" sz="2400" i="1">
                            <a:solidFill>
                              <a:srgbClr val="000000"/>
                            </a:solidFill>
                            <a:latin typeface="Cambria Math" panose="02040503050406030204" pitchFamily="18" charset="0"/>
                          </a:rPr>
                          <m:t>l</m:t>
                        </m:r>
                        <m:r>
                          <a:rPr xmlns:a="http://schemas.openxmlformats.org/drawingml/2006/main" sz="2400" i="1">
                            <a:solidFill>
                              <a:srgbClr val="000000"/>
                            </a:solidFill>
                            <a:latin typeface="Cambria Math" panose="02040503050406030204" pitchFamily="18" charset="0"/>
                          </a:rPr>
                          <m:t>d</m:t>
                        </m:r>
                      </m:e>
                      <m:e/>
                    </m:mr>
                    <m:mr>
                      <m:e>
                        <m:r>
                          <a:rPr xmlns:a="http://schemas.openxmlformats.org/drawingml/2006/main" sz="2400" i="1">
                            <a:solidFill>
                              <a:srgbClr val="000000"/>
                            </a:solidFill>
                            <a:latin typeface="Cambria Math" panose="02040503050406030204" pitchFamily="18" charset="0"/>
                          </a:rPr>
                          <m:t>1</m:t>
                        </m:r>
                        <m:sSubSup>
                          <m:e>
                            <m:argPr>
                              <m:scrLvl m:val="0"/>
                            </m:argPr>
                            <m:r>
                              <a:rPr xmlns:a="http://schemas.openxmlformats.org/drawingml/2006/main" sz="2400" i="1">
                                <a:solidFill>
                                  <a:srgbClr val="000000"/>
                                </a:solidFill>
                                <a:latin typeface="Cambria Math" panose="02040503050406030204" pitchFamily="18" charset="0"/>
                              </a:rPr>
                              <m:t>∑</m:t>
                            </m:r>
                          </m:e>
                          <m:sub>
                            <m:argPr>
                              <m:scrLvl m:val="0"/>
                            </m:argPr>
                            <m:r>
                              <a:rPr xmlns:a="http://schemas.openxmlformats.org/drawingml/2006/main" sz="2400" i="1">
                                <a:solidFill>
                                  <a:srgbClr val="000000"/>
                                </a:solidFill>
                                <a:latin typeface="Cambria Math" panose="02040503050406030204" pitchFamily="18" charset="0"/>
                              </a:rPr>
                              <m:t>i</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0</m:t>
                            </m:r>
                          </m:sub>
                          <m:sup>
                            <m:argPr>
                              <m:scrLvl m:val="0"/>
                            </m:argPr>
                            <m:r>
                              <a:rPr xmlns:a="http://schemas.openxmlformats.org/drawingml/2006/main" sz="2400" i="1">
                                <a:solidFill>
                                  <a:srgbClr val="000000"/>
                                </a:solidFill>
                                <a:latin typeface="Cambria Math" panose="02040503050406030204" pitchFamily="18" charset="0"/>
                              </a:rPr>
                              <m:t>n</m:t>
                            </m:r>
                          </m:sup>
                        </m:sSubSup>
                        <m:sSub>
                          <m:e>
                            <m:argPr>
                              <m:scrLvl m:val="0"/>
                            </m:argPr>
                            <m:r>
                              <a:rPr xmlns:a="http://schemas.openxmlformats.org/drawingml/2006/main" sz="2400" i="1">
                                <a:solidFill>
                                  <a:srgbClr val="000000"/>
                                </a:solidFill>
                                <a:latin typeface="Cambria Math" panose="02040503050406030204" pitchFamily="18" charset="0"/>
                              </a:rPr>
                              <m:t>w</m:t>
                            </m:r>
                          </m:e>
                          <m:sub>
                            <m:argPr>
                              <m:scrLvl m:val="0"/>
                            </m:argPr>
                            <m:r>
                              <a:rPr xmlns:a="http://schemas.openxmlformats.org/drawingml/2006/main" sz="2400" i="1">
                                <a:solidFill>
                                  <a:srgbClr val="000000"/>
                                </a:solidFill>
                                <a:latin typeface="Cambria Math" panose="02040503050406030204" pitchFamily="18" charset="0"/>
                              </a:rPr>
                              <m:t>i</m:t>
                            </m:r>
                          </m:sub>
                        </m:sSub>
                        <m:sSub>
                          <m:e>
                            <m:argPr>
                              <m:scrLvl m:val="0"/>
                            </m:argPr>
                            <m:r>
                              <a:rPr xmlns:a="http://schemas.openxmlformats.org/drawingml/2006/main" sz="2400" i="1">
                                <a:solidFill>
                                  <a:srgbClr val="000000"/>
                                </a:solidFill>
                                <a:latin typeface="Cambria Math" panose="02040503050406030204" pitchFamily="18" charset="0"/>
                              </a:rPr>
                              <m:t>x</m:t>
                            </m:r>
                          </m:e>
                          <m:sub>
                            <m:argPr>
                              <m:scrLvl m:val="0"/>
                            </m:argPr>
                            <m:r>
                              <a:rPr xmlns:a="http://schemas.openxmlformats.org/drawingml/2006/main" sz="2400" i="1">
                                <a:solidFill>
                                  <a:srgbClr val="000000"/>
                                </a:solidFill>
                                <a:latin typeface="Cambria Math" panose="02040503050406030204" pitchFamily="18" charset="0"/>
                              </a:rPr>
                              <m:t>i</m:t>
                            </m:r>
                          </m:sub>
                        </m:sSub>
                        <m:r>
                          <a:rPr xmlns:a="http://schemas.openxmlformats.org/drawingml/2006/main" sz="2400" i="1">
                            <a:solidFill>
                              <a:srgbClr val="000000"/>
                            </a:solidFill>
                            <a:latin typeface="Cambria Math" panose="02040503050406030204" pitchFamily="18" charset="0"/>
                          </a:rPr>
                          <m:t>&gt;</m:t>
                        </m:r>
                        <m:r>
                          <a:rPr xmlns:a="http://schemas.openxmlformats.org/drawingml/2006/main" sz="2400" i="1">
                            <a:solidFill>
                              <a:srgbClr val="000000"/>
                            </a:solidFill>
                            <a:latin typeface="Cambria Math" panose="02040503050406030204" pitchFamily="18" charset="0"/>
                          </a:rPr>
                          <m:t>t</m:t>
                        </m:r>
                        <m:r>
                          <a:rPr xmlns:a="http://schemas.openxmlformats.org/drawingml/2006/main" sz="2400" i="1">
                            <a:solidFill>
                              <a:srgbClr val="000000"/>
                            </a:solidFill>
                            <a:latin typeface="Cambria Math" panose="02040503050406030204" pitchFamily="18" charset="0"/>
                          </a:rPr>
                          <m:t>h</m:t>
                        </m:r>
                        <m:r>
                          <a:rPr xmlns:a="http://schemas.openxmlformats.org/drawingml/2006/main" sz="2400" i="1">
                            <a:solidFill>
                              <a:srgbClr val="000000"/>
                            </a:solidFill>
                            <a:latin typeface="Cambria Math" panose="02040503050406030204" pitchFamily="18" charset="0"/>
                          </a:rPr>
                          <m:t>r</m:t>
                        </m:r>
                        <m:r>
                          <a:rPr xmlns:a="http://schemas.openxmlformats.org/drawingml/2006/main" sz="2400" i="1">
                            <a:solidFill>
                              <a:srgbClr val="000000"/>
                            </a:solidFill>
                            <a:latin typeface="Cambria Math" panose="02040503050406030204" pitchFamily="18" charset="0"/>
                          </a:rPr>
                          <m:t>e</m:t>
                        </m:r>
                        <m:r>
                          <a:rPr xmlns:a="http://schemas.openxmlformats.org/drawingml/2006/main" sz="2400" i="1">
                            <a:solidFill>
                              <a:srgbClr val="000000"/>
                            </a:solidFill>
                            <a:latin typeface="Cambria Math" panose="02040503050406030204" pitchFamily="18" charset="0"/>
                          </a:rPr>
                          <m:t>s</m:t>
                        </m:r>
                        <m:r>
                          <a:rPr xmlns:a="http://schemas.openxmlformats.org/drawingml/2006/main" sz="2400" i="1">
                            <a:solidFill>
                              <a:srgbClr val="000000"/>
                            </a:solidFill>
                            <a:latin typeface="Cambria Math" panose="02040503050406030204" pitchFamily="18" charset="0"/>
                          </a:rPr>
                          <m:t>h</m:t>
                        </m:r>
                        <m:r>
                          <a:rPr xmlns:a="http://schemas.openxmlformats.org/drawingml/2006/main" sz="2400" i="1">
                            <a:solidFill>
                              <a:srgbClr val="000000"/>
                            </a:solidFill>
                            <a:latin typeface="Cambria Math" panose="02040503050406030204" pitchFamily="18" charset="0"/>
                          </a:rPr>
                          <m:t>o</m:t>
                        </m:r>
                        <m:r>
                          <a:rPr xmlns:a="http://schemas.openxmlformats.org/drawingml/2006/main" sz="2400" i="1">
                            <a:solidFill>
                              <a:srgbClr val="000000"/>
                            </a:solidFill>
                            <a:latin typeface="Cambria Math" panose="02040503050406030204" pitchFamily="18" charset="0"/>
                          </a:rPr>
                          <m:t>l</m:t>
                        </m:r>
                        <m:r>
                          <a:rPr xmlns:a="http://schemas.openxmlformats.org/drawingml/2006/main" sz="2400" i="1">
                            <a:solidFill>
                              <a:srgbClr val="000000"/>
                            </a:solidFill>
                            <a:latin typeface="Cambria Math" panose="02040503050406030204" pitchFamily="18" charset="0"/>
                          </a:rPr>
                          <m:t>d</m:t>
                        </m:r>
                      </m:e>
                      <m:e/>
                    </m:mr>
                  </m:m>
                </m:oMath>
              </m:oMathPara>
            </a14:m>
            <a:endParaRPr sz="2400"/>
          </a:p>
        </p:txBody>
      </p:sp>
      <p:sp>
        <p:nvSpPr>
          <p:cNvPr id="180" name="threshold = 3"/>
          <p:cNvSpPr txBox="1"/>
          <p:nvPr/>
        </p:nvSpPr>
        <p:spPr>
          <a:xfrm>
            <a:off x="2623363" y="3032286"/>
            <a:ext cx="2007719"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threshold = 3</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