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2.jpeg" ContentType="image/jpeg"/>
  <Override PartName="/ppt/media/image3.jpe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4.jpeg" ContentType="image/jpeg"/>
  <Override PartName="/ppt/media/image5.jpeg" ContentType="image/jpe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6.jpeg" ContentType="image/jpeg"/>
  <Override PartName="/ppt/notesSlides/notesSlide28.xml" ContentType="application/vnd.openxmlformats-officedocument.presentationml.notesSlide+xml"/>
  <Override PartName="/ppt/media/image7.jpeg" ContentType="image/jpeg"/>
  <Override PartName="/ppt/media/image8.jpeg" ContentType="image/jpeg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nature.com/articles/d41586-018-02174-z" TargetMode="Externa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nature.com/articles/d41586-018-02174-z" TargetMode="Externa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towardsdatascience.com/hyper-parameters-in-action-a524bf5bf1c" TargetMode="Externa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https://www.nature.com/articles/d41586-018-02174-z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Shape 2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image:https://towardsdatascience.com/hyper-parameters-in-action-a524bf5bf1c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hape 3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image:https://towardsdatascience.com/hyper-parameters-in-action-a524bf5bf1c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1" name="Shape 3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hape 3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9" name="Shape 3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4" name="Shape 3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5" name="Shape 3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Shape 3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Shape 3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9" name="Shape 3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a neuron, the dendrite receives electrical signals from the axons of other neurons. In the perceptron, these electrical signals are represented as numerical **input values**, $x_1,x_2, x_3,...,x_n$.</a:t>
            </a:r>
          </a:p>
          <a:p>
            <a:pPr/>
          </a:p>
          <a:p>
            <a:pPr/>
            <a:r>
              <a:t>At the synapses between the dendrite and axons, electrical signals are modulated in various amounts. In the perceptron, this corresponds to each of input value is multiplied by a specific value called the **weight**, $w_0, w_1, w_2,...,w_n$.</a:t>
            </a:r>
          </a:p>
          <a:p>
            <a:pPr/>
          </a:p>
          <a:p>
            <a:pPr/>
            <a:r>
              <a:t>Finally, a neuron **triggers** an output only when the total strength of the input signals exceeds a certain **threshold**. </a:t>
            </a:r>
          </a:p>
          <a:p>
            <a:pPr/>
          </a:p>
          <a:p>
            <a:pPr/>
            <a:r>
              <a:t>A threshold is like the capacity of a water cup. The cup overflows only when it is filled. It's because neurons don't want to transmit small interfering signals, only strong ones do.</a:t>
            </a:r>
          </a:p>
          <a:p>
            <a:pPr/>
          </a:p>
          <a:p>
            <a:pPr/>
            <a:r>
              <a:t>This is simulated by calculating the weighted **sum of the inputs**, $ z = w_0 + w_1x_1 + w_2x_2 + ... + w_nx_n$, and applying a **step function** $f(z)$ on the sum to determine its output $y$. </a:t>
            </a:r>
          </a:p>
          <a:p>
            <a:p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6" name="Shape 39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Shape 4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0" name="Shape 4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9" name="Shape 4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5" name="Shape 4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1" name="Shape 4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7" name="Shape 4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3" name="Shape 4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4" name="Shape 4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3" name="Shape 4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Shape 1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https://www.desmos.com/calculator/oq4vwcjltg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0" name="Shape 4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7" name="Shape 4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http://yann.lecun.com/exdb/mnist/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hape 1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https://www.nature.com/articles/d41586-018-02174-z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5" name="Shape 2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Diagram 3.1 shows an example neural network. To keep the diagram clear, all the weights are unmarked. The leftmost layer 0 is the input layer. The rightmost layer 2 is the output layer. The middle layer 1 is called hidden layer. Here the input layer and output layer have 2 nodes and the hidden layer has 3 nodes. Although there are three layers, only two of them has weight, so we call this network as a two-layer network.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" name="Shape 2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Diagram 3.1 shows an example neural network. To keep the diagram clear, all the weights are unmarked. The leftmost layer 0 is the input layer. The rightmost layer 2 is the output layer. The middle layer 1 is called hidden layer. Here the input layer and output layer have 2 nodes and the hidden layer has 3 nodes. Although there are three layers, only two of them has weight, so we call this network as a two-layer network.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Shape 2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image source </a:t>
            </a:r>
            <a:br/>
            <a:r>
              <a:t>http://scrummable.com/wp-content/uploads/2017/06/wood-for-trees-1.gif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hape 2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activation function of the neural network is a group of spatial wizards that twist and flip feature Spaces to find linear boundaries.</a:t>
            </a:r>
          </a:p>
          <a:p>
            <a:pPr/>
          </a:p>
          <a:p>
            <a:pPr/>
            <a:r>
              <a:t>Ref:</a:t>
            </a:r>
          </a:p>
          <a:p>
            <a:pPr/>
            <a:r>
              <a:rPr u="sng">
                <a:hlinkClick r:id="rId3" invalidUrl="" action="" tgtFrame="" tooltip="" history="1" highlightClick="0" endSnd="0"/>
              </a:rPr>
              <a:t>https://towardsdatascience.com/hyper-parameters-in-action-a524bf5bf1c</a:t>
            </a:r>
          </a:p>
          <a:p>
            <a:pPr/>
            <a:r>
              <a:t>https://www.zhihu.com/question/22334626/answer/465380541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hape 2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image:https://towardsdatascience.com/hyper-parameters-in-action-a524bf5bf1c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在此键入引文。”"/>
          <p:cNvSpPr txBox="1"/>
          <p:nvPr>
            <p:ph type="body" sz="quarter" idx="22"/>
          </p:nvPr>
        </p:nvSpPr>
        <p:spPr>
          <a:xfrm>
            <a:off x="1270000" y="4216400"/>
            <a:ext cx="10464800" cy="711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“在此键入引文。”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5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6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7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eep Learning Basics"/>
          <p:cNvSpPr txBox="1"/>
          <p:nvPr>
            <p:ph type="title"/>
          </p:nvPr>
        </p:nvSpPr>
        <p:spPr>
          <a:xfrm>
            <a:off x="1270000" y="1638300"/>
            <a:ext cx="10464800" cy="1618754"/>
          </a:xfrm>
          <a:prstGeom prst="rect">
            <a:avLst/>
          </a:prstGeom>
        </p:spPr>
        <p:txBody>
          <a:bodyPr/>
          <a:lstStyle/>
          <a:p>
            <a:pPr/>
            <a:r>
              <a:t>Deep Learning Basics</a:t>
            </a:r>
          </a:p>
        </p:txBody>
      </p:sp>
      <p:sp>
        <p:nvSpPr>
          <p:cNvPr id="138" name="2: Network Structure"/>
          <p:cNvSpPr txBox="1"/>
          <p:nvPr>
            <p:ph type="body" sz="quarter" idx="1"/>
          </p:nvPr>
        </p:nvSpPr>
        <p:spPr>
          <a:xfrm>
            <a:off x="1270000" y="4089400"/>
            <a:ext cx="10464800" cy="11303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2: Network Structure</a:t>
            </a:r>
          </a:p>
        </p:txBody>
      </p:sp>
      <p:sp>
        <p:nvSpPr>
          <p:cNvPr id="139" name="Francis Steen and Xinyu You…"/>
          <p:cNvSpPr txBox="1"/>
          <p:nvPr/>
        </p:nvSpPr>
        <p:spPr>
          <a:xfrm>
            <a:off x="3347389" y="6159499"/>
            <a:ext cx="6310021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Francis Steen and Xinyu You</a:t>
            </a:r>
          </a:p>
          <a:p>
            <a:pPr>
              <a:defRPr b="0"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Red Hen Lab</a:t>
            </a:r>
          </a:p>
          <a:p>
            <a:pPr>
              <a:defRPr b="0"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October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tep Fun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Step Function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894" y="3713106"/>
            <a:ext cx="5643105" cy="3587253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Group"/>
          <p:cNvSpPr txBox="1"/>
          <p:nvPr/>
        </p:nvSpPr>
        <p:spPr>
          <a:xfrm>
            <a:off x="6927456" y="4892668"/>
            <a:ext cx="4598431" cy="9375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o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u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u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{</m:t>
                  </m:r>
                  <m:m>
                    <m:m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aseJc m:val="center"/>
                      <m:plcHide m:val="on"/>
                      <m:mcs>
                        <m:mc>
                          <m:mcPr>
                            <m:count m:val="2"/>
                            <m:mcJc m:val="center"/>
                          </m:mcPr>
                        </m:mc>
                      </m:mcs>
                    </m:mPr>
                    <m:mr>
                      <m:e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sSubSup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∑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</m:sSubSup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e/>
                    </m:mr>
                    <m:mr>
                      <m:e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sSubSup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∑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</m:sSubSup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e/>
                    </m:mr>
                  </m:m>
                </m:oMath>
              </m:oMathPara>
            </a14:m>
            <a:endParaRPr sz="2400"/>
          </a:p>
        </p:txBody>
      </p:sp>
      <p:sp>
        <p:nvSpPr>
          <p:cNvPr id="178" name="threshold = 3"/>
          <p:cNvSpPr txBox="1"/>
          <p:nvPr/>
        </p:nvSpPr>
        <p:spPr>
          <a:xfrm>
            <a:off x="2623363" y="3032286"/>
            <a:ext cx="2007719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threshold = 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igmoid neur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Sigmoid neuron</a:t>
            </a: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3292" y="2201276"/>
            <a:ext cx="8202802" cy="7184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Neurons are more powerfu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880"/>
            </a:lvl1pPr>
          </a:lstStyle>
          <a:p>
            <a:pPr/>
            <a:r>
              <a:t>Neurons are more powerful</a:t>
            </a:r>
          </a:p>
        </p:txBody>
      </p:sp>
      <p:sp>
        <p:nvSpPr>
          <p:cNvPr id="186" name="Text"/>
          <p:cNvSpPr txBox="1"/>
          <p:nvPr/>
        </p:nvSpPr>
        <p:spPr>
          <a:xfrm>
            <a:off x="1200150" y="3073399"/>
            <a:ext cx="12700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700"/>
              </a:lnSpc>
              <a:defRPr b="0" sz="1600">
                <a:solidFill>
                  <a:srgbClr val="333333"/>
                </a:solidFill>
                <a:latin typeface="Courier"/>
                <a:ea typeface="Courier"/>
                <a:cs typeface="Courier"/>
                <a:sym typeface="Courier"/>
              </a:defRPr>
            </a:pPr>
          </a:p>
        </p:txBody>
      </p:sp>
      <p:sp>
        <p:nvSpPr>
          <p:cNvPr id="187" name="Double-click to edit"/>
          <p:cNvSpPr txBox="1"/>
          <p:nvPr>
            <p:ph type="body" sz="half" idx="1"/>
          </p:nvPr>
        </p:nvSpPr>
        <p:spPr>
          <a:xfrm>
            <a:off x="524077" y="3439359"/>
            <a:ext cx="6224524" cy="437706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</p:txBody>
      </p:sp>
      <p:pic>
        <p:nvPicPr>
          <p:cNvPr id="188" name="Blausen_0657_MultipolarNeuron.png" descr="Blausen_0657_MultipolarNeur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078" y="3439359"/>
            <a:ext cx="6122796" cy="3947979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Real neurons are far more complex than the perceptron model…"/>
          <p:cNvSpPr txBox="1"/>
          <p:nvPr/>
        </p:nvSpPr>
        <p:spPr>
          <a:xfrm>
            <a:off x="7239650" y="2780252"/>
            <a:ext cx="5258473" cy="5301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8937" indent="-388937" algn="l">
              <a:spcBef>
                <a:spcPts val="3200"/>
              </a:spcBef>
              <a:buSzPct val="141000"/>
              <a:buChar char="•"/>
              <a:defRPr b="0" sz="2000"/>
            </a:pPr>
            <a:r>
              <a:t>Real neurons are far more complex than the perceptron model</a:t>
            </a:r>
          </a:p>
          <a:p>
            <a:pPr marL="388937" indent="-388937" algn="l">
              <a:spcBef>
                <a:spcPts val="3200"/>
              </a:spcBef>
              <a:buSzPct val="141000"/>
              <a:buChar char="•"/>
              <a:defRPr b="0" sz="2000"/>
            </a:pPr>
            <a:r>
              <a:t>Neuroscience studies suggest a powerful </a:t>
            </a:r>
            <a:r>
              <a:rPr b="1"/>
              <a:t>information processing capacity </a:t>
            </a:r>
            <a:r>
              <a:t>within a single neuron, possibly even face recognition</a:t>
            </a:r>
          </a:p>
          <a:p>
            <a:pPr marL="388937" indent="-388937" algn="l">
              <a:spcBef>
                <a:spcPts val="3200"/>
              </a:spcBef>
              <a:buSzPct val="141000"/>
              <a:buChar char="•"/>
              <a:defRPr b="0" sz="2000"/>
            </a:pPr>
            <a:r>
              <a:t>The ability of single neurons to perform complex tasks indicates that the neuron contains </a:t>
            </a:r>
            <a:r>
              <a:rPr b="1"/>
              <a:t>far more internal structure</a:t>
            </a:r>
            <a:r>
              <a:t> than the perceptron model suggests</a:t>
            </a:r>
          </a:p>
          <a:p>
            <a:pPr marL="388937" indent="-388937" algn="l">
              <a:spcBef>
                <a:spcPts val="3200"/>
              </a:spcBef>
              <a:buSzPct val="141000"/>
              <a:buChar char="•"/>
              <a:defRPr b="0" sz="2000"/>
            </a:pPr>
            <a:r>
              <a:t>A deeper understanding of how neurons process information can lead to new forms of AI </a:t>
            </a:r>
          </a:p>
        </p:txBody>
      </p:sp>
      <p:sp>
        <p:nvSpPr>
          <p:cNvPr id="190" name="A door to new forms of AI"/>
          <p:cNvSpPr txBox="1"/>
          <p:nvPr/>
        </p:nvSpPr>
        <p:spPr>
          <a:xfrm>
            <a:off x="685214" y="2419578"/>
            <a:ext cx="5500764" cy="647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700"/>
            </a:lvl1pPr>
          </a:lstStyle>
          <a:p>
            <a:pPr/>
            <a:r>
              <a:t>A door to new forms of AI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B. Neural Networ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B. Neural Network</a:t>
            </a:r>
          </a:p>
        </p:txBody>
      </p:sp>
      <p:sp>
        <p:nvSpPr>
          <p:cNvPr id="195" name="Multilayer networks of perceptrons"/>
          <p:cNvSpPr txBox="1"/>
          <p:nvPr>
            <p:ph type="body" sz="half" idx="1"/>
          </p:nvPr>
        </p:nvSpPr>
        <p:spPr>
          <a:xfrm>
            <a:off x="1270000" y="5029200"/>
            <a:ext cx="10464800" cy="3684538"/>
          </a:xfrm>
          <a:prstGeom prst="rect">
            <a:avLst/>
          </a:prstGeom>
        </p:spPr>
        <p:txBody>
          <a:bodyPr/>
          <a:lstStyle/>
          <a:p>
            <a:pPr/>
            <a:r>
              <a:t>Multilayer networks of perceptrons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erceptron network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Perceptron networks</a:t>
            </a:r>
          </a:p>
        </p:txBody>
      </p:sp>
      <p:pic>
        <p:nvPicPr>
          <p:cNvPr id="198" name="per.png" descr="p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8450" y="2978150"/>
            <a:ext cx="9867900" cy="37973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Many-to-one and many-to-many connections"/>
          <p:cNvSpPr txBox="1"/>
          <p:nvPr/>
        </p:nvSpPr>
        <p:spPr>
          <a:xfrm>
            <a:off x="2311958" y="7730421"/>
            <a:ext cx="8380884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b="0" sz="3200"/>
            </a:lvl1pPr>
          </a:lstStyle>
          <a:p>
            <a:pPr/>
            <a:r>
              <a:t>Many-to-one and many-to-many connections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Multilayer perceptr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Multilayer perceptron</a:t>
            </a:r>
          </a:p>
        </p:txBody>
      </p:sp>
      <p:sp>
        <p:nvSpPr>
          <p:cNvPr id="202" name="Multilayer perceptron also named deep feedforward networks.…"/>
          <p:cNvSpPr txBox="1"/>
          <p:nvPr>
            <p:ph type="body" sz="half" idx="1"/>
          </p:nvPr>
        </p:nvSpPr>
        <p:spPr>
          <a:xfrm>
            <a:off x="7436024" y="2120587"/>
            <a:ext cx="5647208" cy="6286501"/>
          </a:xfrm>
          <a:prstGeom prst="rect">
            <a:avLst/>
          </a:prstGeom>
        </p:spPr>
        <p:txBody>
          <a:bodyPr/>
          <a:lstStyle/>
          <a:p>
            <a:pPr marL="388937" indent="-388937">
              <a:spcBef>
                <a:spcPts val="3200"/>
              </a:spcBef>
              <a:defRPr sz="2800"/>
            </a:pPr>
            <a:r>
              <a:t>Multilayer perceptron also named deep feedforward networks. </a:t>
            </a:r>
          </a:p>
          <a:p>
            <a:pPr marL="388937" indent="-388937">
              <a:spcBef>
                <a:spcPts val="3200"/>
              </a:spcBef>
              <a:defRPr sz="2800"/>
            </a:pPr>
            <a:r>
              <a:t>It adds hidden layers to the previous perceptron.</a:t>
            </a:r>
          </a:p>
        </p:txBody>
      </p:sp>
      <p:pic>
        <p:nvPicPr>
          <p:cNvPr id="203" name="layer.png" descr="lay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1923" y="3085423"/>
            <a:ext cx="6114116" cy="4356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Multilayer perceptr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Multilayer perceptron</a:t>
            </a:r>
          </a:p>
        </p:txBody>
      </p:sp>
      <p:sp>
        <p:nvSpPr>
          <p:cNvPr id="208" name="The leftmost layer 0 is the input layer.…"/>
          <p:cNvSpPr txBox="1"/>
          <p:nvPr/>
        </p:nvSpPr>
        <p:spPr>
          <a:xfrm>
            <a:off x="7147924" y="3528561"/>
            <a:ext cx="5731387" cy="3111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05593" indent="-305593" algn="l" defTabSz="457200">
              <a:lnSpc>
                <a:spcPct val="117999"/>
              </a:lnSpc>
              <a:buSzPct val="145000"/>
              <a:buChar char="•"/>
              <a:defRPr b="0" sz="2100"/>
            </a:pPr>
            <a:r>
              <a:t>The leftmost layer 0 is the </a:t>
            </a:r>
            <a:r>
              <a:rPr b="1"/>
              <a:t>input layer</a:t>
            </a:r>
            <a:r>
              <a:t>.</a:t>
            </a:r>
          </a:p>
          <a:p>
            <a:pPr marL="305593" indent="-305593" algn="l" defTabSz="457200">
              <a:lnSpc>
                <a:spcPct val="117999"/>
              </a:lnSpc>
              <a:buSzPct val="145000"/>
              <a:buChar char="•"/>
              <a:defRPr b="0" sz="2100"/>
            </a:pPr>
            <a:r>
              <a:t>The rightmost layer 2 is the </a:t>
            </a:r>
            <a:r>
              <a:rPr b="1"/>
              <a:t>output layer</a:t>
            </a:r>
            <a:r>
              <a:t>.</a:t>
            </a:r>
          </a:p>
          <a:p>
            <a:pPr marL="305593" indent="-305593" algn="l" defTabSz="457200">
              <a:lnSpc>
                <a:spcPct val="117999"/>
              </a:lnSpc>
              <a:buSzPct val="145000"/>
              <a:buChar char="•"/>
              <a:defRPr b="0" sz="2100"/>
            </a:pPr>
            <a:r>
              <a:t>The middle layer 1 is called </a:t>
            </a:r>
            <a:r>
              <a:rPr b="1"/>
              <a:t>hidden layer</a:t>
            </a:r>
            <a:r>
              <a:t>.</a:t>
            </a:r>
          </a:p>
          <a:p>
            <a:pPr marL="305593" indent="-305593" algn="l" defTabSz="457200">
              <a:lnSpc>
                <a:spcPct val="117999"/>
              </a:lnSpc>
              <a:buSzPct val="145000"/>
              <a:buChar char="•"/>
              <a:defRPr b="0" sz="2100"/>
            </a:pPr>
            <a:r>
              <a:t>Here the input layer and output layer have 2 nodes and the hidden layer has 3 nodes. </a:t>
            </a:r>
          </a:p>
          <a:p>
            <a:pPr marL="305593" indent="-305593" algn="l" defTabSz="457200">
              <a:lnSpc>
                <a:spcPct val="117999"/>
              </a:lnSpc>
              <a:buSzPct val="145000"/>
              <a:buChar char="•"/>
              <a:defRPr b="0" sz="2100"/>
            </a:pPr>
            <a:r>
              <a:t>Although there are three layers, only </a:t>
            </a:r>
            <a:r>
              <a:rPr b="1"/>
              <a:t>two of them has weight</a:t>
            </a:r>
            <a:r>
              <a:t>, so we call this network as </a:t>
            </a:r>
            <a:r>
              <a:rPr b="1"/>
              <a:t>a two-layer network</a:t>
            </a:r>
            <a:r>
              <a:t>.</a:t>
            </a:r>
          </a:p>
        </p:txBody>
      </p:sp>
      <p:pic>
        <p:nvPicPr>
          <p:cNvPr id="209" name="layer.png" descr="lay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1923" y="3085423"/>
            <a:ext cx="6114116" cy="4356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ounded Rectangle"/>
          <p:cNvSpPr/>
          <p:nvPr/>
        </p:nvSpPr>
        <p:spPr>
          <a:xfrm>
            <a:off x="8258316" y="3669929"/>
            <a:ext cx="1711554" cy="5291908"/>
          </a:xfrm>
          <a:prstGeom prst="roundRect">
            <a:avLst>
              <a:gd name="adj" fmla="val 14867"/>
            </a:avLst>
          </a:prstGeom>
          <a:solidFill>
            <a:srgbClr val="F8C81E">
              <a:alpha val="3263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4" name="Rounded Rectangle"/>
          <p:cNvSpPr/>
          <p:nvPr/>
        </p:nvSpPr>
        <p:spPr>
          <a:xfrm>
            <a:off x="5466224" y="3669929"/>
            <a:ext cx="1711554" cy="5291908"/>
          </a:xfrm>
          <a:prstGeom prst="roundRect">
            <a:avLst>
              <a:gd name="adj" fmla="val 14867"/>
            </a:avLst>
          </a:prstGeom>
          <a:solidFill>
            <a:srgbClr val="F8C81E">
              <a:alpha val="3263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5" name="Rounded Rectangle"/>
          <p:cNvSpPr/>
          <p:nvPr/>
        </p:nvSpPr>
        <p:spPr>
          <a:xfrm>
            <a:off x="2532524" y="3669929"/>
            <a:ext cx="1711554" cy="5291908"/>
          </a:xfrm>
          <a:prstGeom prst="roundRect">
            <a:avLst>
              <a:gd name="adj" fmla="val 14867"/>
            </a:avLst>
          </a:prstGeom>
          <a:solidFill>
            <a:srgbClr val="F8C81E">
              <a:alpha val="3263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6" name="Circle"/>
          <p:cNvSpPr/>
          <p:nvPr/>
        </p:nvSpPr>
        <p:spPr>
          <a:xfrm>
            <a:off x="5833026" y="4289893"/>
            <a:ext cx="977951" cy="977950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7" name="Circle"/>
          <p:cNvSpPr/>
          <p:nvPr/>
        </p:nvSpPr>
        <p:spPr>
          <a:xfrm>
            <a:off x="5833026" y="5763755"/>
            <a:ext cx="977951" cy="977951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8" name="Circle"/>
          <p:cNvSpPr/>
          <p:nvPr/>
        </p:nvSpPr>
        <p:spPr>
          <a:xfrm>
            <a:off x="5833026" y="7237617"/>
            <a:ext cx="977951" cy="977950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9" name="Circle"/>
          <p:cNvSpPr/>
          <p:nvPr/>
        </p:nvSpPr>
        <p:spPr>
          <a:xfrm>
            <a:off x="2899326" y="5108686"/>
            <a:ext cx="977951" cy="977951"/>
          </a:xfrm>
          <a:prstGeom prst="ellipse">
            <a:avLst/>
          </a:prstGeom>
          <a:solidFill>
            <a:schemeClr val="accent1">
              <a:lumOff val="1684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226" name="Group"/>
          <p:cNvGrpSpPr/>
          <p:nvPr/>
        </p:nvGrpSpPr>
        <p:grpSpPr>
          <a:xfrm>
            <a:off x="3842812" y="4811174"/>
            <a:ext cx="2040491" cy="2949379"/>
            <a:chOff x="-108877" y="-124727"/>
            <a:chExt cx="2040490" cy="2949377"/>
          </a:xfrm>
        </p:grpSpPr>
        <p:pic>
          <p:nvPicPr>
            <p:cNvPr id="220" name="Line Line" descr="Line 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305945">
              <a:off x="-95451" y="915363"/>
              <a:ext cx="2017774" cy="246564"/>
            </a:xfrm>
            <a:prstGeom prst="rect">
              <a:avLst/>
            </a:prstGeom>
            <a:effectLst/>
          </p:spPr>
        </p:pic>
        <p:pic>
          <p:nvPicPr>
            <p:cNvPr id="222" name="Line Line" descr="Line 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0405413">
              <a:off x="-79000" y="207113"/>
              <a:ext cx="1992184" cy="246564"/>
            </a:xfrm>
            <a:prstGeom prst="rect">
              <a:avLst/>
            </a:prstGeom>
            <a:effectLst/>
          </p:spPr>
        </p:pic>
        <p:pic>
          <p:nvPicPr>
            <p:cNvPr id="224" name="Line Line" descr="Line 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2901544">
              <a:off x="-485427" y="1575595"/>
              <a:ext cx="2793589" cy="246565"/>
            </a:xfrm>
            <a:prstGeom prst="rect">
              <a:avLst/>
            </a:prstGeom>
            <a:effectLst/>
          </p:spPr>
        </p:pic>
      </p:grpSp>
      <p:sp>
        <p:nvSpPr>
          <p:cNvPr id="227" name="Circle"/>
          <p:cNvSpPr/>
          <p:nvPr/>
        </p:nvSpPr>
        <p:spPr>
          <a:xfrm>
            <a:off x="2899326" y="6645386"/>
            <a:ext cx="977951" cy="977951"/>
          </a:xfrm>
          <a:prstGeom prst="ellipse">
            <a:avLst/>
          </a:prstGeom>
          <a:solidFill>
            <a:schemeClr val="accent1">
              <a:lumOff val="1684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</a:p>
        </p:txBody>
      </p:sp>
      <p:grpSp>
        <p:nvGrpSpPr>
          <p:cNvPr id="234" name="Group"/>
          <p:cNvGrpSpPr/>
          <p:nvPr/>
        </p:nvGrpSpPr>
        <p:grpSpPr>
          <a:xfrm>
            <a:off x="3843698" y="5004385"/>
            <a:ext cx="2042943" cy="2999103"/>
            <a:chOff x="-109926" y="-100055"/>
            <a:chExt cx="2042941" cy="2999101"/>
          </a:xfrm>
        </p:grpSpPr>
        <p:pic>
          <p:nvPicPr>
            <p:cNvPr id="228" name="Line Line" descr="Line 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8655109">
              <a:off x="-505762" y="928386"/>
              <a:ext cx="2834614" cy="246565"/>
            </a:xfrm>
            <a:prstGeom prst="rect">
              <a:avLst/>
            </a:prstGeom>
            <a:effectLst/>
          </p:spPr>
        </p:pic>
        <p:pic>
          <p:nvPicPr>
            <p:cNvPr id="230" name="Line Line" descr="Line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20254587">
              <a:off x="-97668" y="1604463"/>
              <a:ext cx="2020435" cy="246565"/>
            </a:xfrm>
            <a:prstGeom prst="rect">
              <a:avLst/>
            </a:prstGeom>
            <a:effectLst/>
          </p:spPr>
        </p:pic>
        <p:pic>
          <p:nvPicPr>
            <p:cNvPr id="232" name="Line Line" descr="Line 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238027">
              <a:off x="-84817" y="2312272"/>
              <a:ext cx="1975740" cy="246564"/>
            </a:xfrm>
            <a:prstGeom prst="rect">
              <a:avLst/>
            </a:prstGeom>
            <a:effectLst/>
          </p:spPr>
        </p:pic>
      </p:grpSp>
      <p:sp>
        <p:nvSpPr>
          <p:cNvPr id="235" name="Circle"/>
          <p:cNvSpPr/>
          <p:nvPr/>
        </p:nvSpPr>
        <p:spPr>
          <a:xfrm>
            <a:off x="8625118" y="5108686"/>
            <a:ext cx="977951" cy="97795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</a:p>
        </p:txBody>
      </p:sp>
      <p:sp>
        <p:nvSpPr>
          <p:cNvPr id="236" name="Circle"/>
          <p:cNvSpPr/>
          <p:nvPr/>
        </p:nvSpPr>
        <p:spPr>
          <a:xfrm>
            <a:off x="8625118" y="6645386"/>
            <a:ext cx="977951" cy="97795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</a:p>
        </p:txBody>
      </p:sp>
      <p:grpSp>
        <p:nvGrpSpPr>
          <p:cNvPr id="241" name="Group"/>
          <p:cNvGrpSpPr/>
          <p:nvPr/>
        </p:nvGrpSpPr>
        <p:grpSpPr>
          <a:xfrm>
            <a:off x="6735547" y="4758121"/>
            <a:ext cx="1985019" cy="2408222"/>
            <a:chOff x="-111163" y="-125577"/>
            <a:chExt cx="1985017" cy="2408220"/>
          </a:xfrm>
        </p:grpSpPr>
        <p:pic>
          <p:nvPicPr>
            <p:cNvPr id="237" name="Line Line" descr="Line 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992946">
              <a:off x="-63257" y="139128"/>
              <a:ext cx="1894510" cy="246564"/>
            </a:xfrm>
            <a:prstGeom prst="rect">
              <a:avLst/>
            </a:prstGeom>
            <a:effectLst/>
          </p:spPr>
        </p:pic>
        <p:pic>
          <p:nvPicPr>
            <p:cNvPr id="239" name="Line Line" descr="Line 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3030910">
              <a:off x="-529880" y="991796"/>
              <a:ext cx="2822450" cy="246564"/>
            </a:xfrm>
            <a:prstGeom prst="rect">
              <a:avLst/>
            </a:prstGeom>
            <a:effectLst/>
          </p:spPr>
        </p:pic>
      </p:grpSp>
      <p:grpSp>
        <p:nvGrpSpPr>
          <p:cNvPr id="246" name="Group"/>
          <p:cNvGrpSpPr/>
          <p:nvPr/>
        </p:nvGrpSpPr>
        <p:grpSpPr>
          <a:xfrm>
            <a:off x="6767130" y="5428392"/>
            <a:ext cx="1925389" cy="1910617"/>
            <a:chOff x="-79431" y="-123678"/>
            <a:chExt cx="1925388" cy="1910616"/>
          </a:xfrm>
        </p:grpSpPr>
        <p:pic>
          <p:nvPicPr>
            <p:cNvPr id="242" name="Line Line" descr="Line 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20235593">
              <a:off x="-100031" y="247349"/>
              <a:ext cx="1969263" cy="246564"/>
            </a:xfrm>
            <a:prstGeom prst="rect">
              <a:avLst/>
            </a:prstGeom>
            <a:effectLst/>
          </p:spPr>
        </p:pic>
        <p:pic>
          <p:nvPicPr>
            <p:cNvPr id="244" name="Line Line" descr="Line 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655440">
              <a:off x="-138533" y="1081147"/>
              <a:ext cx="2043592" cy="246564"/>
            </a:xfrm>
            <a:prstGeom prst="rect">
              <a:avLst/>
            </a:prstGeom>
            <a:effectLst/>
          </p:spPr>
        </p:pic>
      </p:grpSp>
      <p:grpSp>
        <p:nvGrpSpPr>
          <p:cNvPr id="251" name="Group"/>
          <p:cNvGrpSpPr/>
          <p:nvPr/>
        </p:nvGrpSpPr>
        <p:grpSpPr>
          <a:xfrm>
            <a:off x="6736826" y="5696557"/>
            <a:ext cx="1982211" cy="2254464"/>
            <a:chOff x="-109853" y="-100145"/>
            <a:chExt cx="1982209" cy="2254463"/>
          </a:xfrm>
        </p:grpSpPr>
        <p:pic>
          <p:nvPicPr>
            <p:cNvPr id="247" name="Line Line" descr="Line 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8659132">
              <a:off x="-487991" y="891035"/>
              <a:ext cx="2738485" cy="246565"/>
            </a:xfrm>
            <a:prstGeom prst="rect">
              <a:avLst/>
            </a:prstGeom>
            <a:effectLst/>
          </p:spPr>
        </p:pic>
        <p:pic>
          <p:nvPicPr>
            <p:cNvPr id="249" name="Line Line" descr="Line 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20654396">
              <a:off x="-59911" y="1655663"/>
              <a:ext cx="1890394" cy="246565"/>
            </a:xfrm>
            <a:prstGeom prst="rect">
              <a:avLst/>
            </a:prstGeom>
            <a:effectLst/>
          </p:spPr>
        </p:pic>
      </p:grpSp>
      <p:sp>
        <p:nvSpPr>
          <p:cNvPr id="252" name="Output Layer"/>
          <p:cNvSpPr txBox="1"/>
          <p:nvPr/>
        </p:nvSpPr>
        <p:spPr>
          <a:xfrm>
            <a:off x="8260702" y="8310414"/>
            <a:ext cx="1706783" cy="466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Output Layer</a:t>
            </a:r>
          </a:p>
        </p:txBody>
      </p:sp>
      <p:sp>
        <p:nvSpPr>
          <p:cNvPr id="253" name="Input Layer"/>
          <p:cNvSpPr txBox="1"/>
          <p:nvPr/>
        </p:nvSpPr>
        <p:spPr>
          <a:xfrm>
            <a:off x="2626266" y="8310414"/>
            <a:ext cx="1524071" cy="466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Input Layer</a:t>
            </a:r>
          </a:p>
        </p:txBody>
      </p:sp>
      <p:sp>
        <p:nvSpPr>
          <p:cNvPr id="254" name="Hidden Layer"/>
          <p:cNvSpPr txBox="1"/>
          <p:nvPr/>
        </p:nvSpPr>
        <p:spPr>
          <a:xfrm>
            <a:off x="5466224" y="8302029"/>
            <a:ext cx="1711554" cy="466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Hidden Layer</a:t>
            </a:r>
          </a:p>
        </p:txBody>
      </p:sp>
      <p:sp>
        <p:nvSpPr>
          <p:cNvPr id="255" name="Layer 0"/>
          <p:cNvSpPr txBox="1"/>
          <p:nvPr/>
        </p:nvSpPr>
        <p:spPr>
          <a:xfrm>
            <a:off x="2868057" y="3827315"/>
            <a:ext cx="1040489" cy="466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5E5E5E"/>
                </a:solidFill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Layer 0</a:t>
            </a:r>
          </a:p>
        </p:txBody>
      </p:sp>
      <p:sp>
        <p:nvSpPr>
          <p:cNvPr id="256" name="Layer 1"/>
          <p:cNvSpPr txBox="1"/>
          <p:nvPr/>
        </p:nvSpPr>
        <p:spPr>
          <a:xfrm>
            <a:off x="5833026" y="3736899"/>
            <a:ext cx="1040488" cy="466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5E5E5E"/>
                </a:solidFill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Layer 1</a:t>
            </a:r>
          </a:p>
        </p:txBody>
      </p:sp>
      <p:sp>
        <p:nvSpPr>
          <p:cNvPr id="257" name="Layer 2"/>
          <p:cNvSpPr txBox="1"/>
          <p:nvPr/>
        </p:nvSpPr>
        <p:spPr>
          <a:xfrm>
            <a:off x="8629452" y="3736899"/>
            <a:ext cx="1040489" cy="466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5E5E5E"/>
                </a:solidFill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Layer 2</a:t>
            </a:r>
          </a:p>
        </p:txBody>
      </p:sp>
      <p:sp>
        <p:nvSpPr>
          <p:cNvPr id="258" name="Multilayer perceptron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Multilayer perceptron</a:t>
            </a:r>
          </a:p>
        </p:txBody>
      </p:sp>
      <p:sp>
        <p:nvSpPr>
          <p:cNvPr id="259" name="Animation Process"/>
          <p:cNvSpPr txBox="1"/>
          <p:nvPr/>
        </p:nvSpPr>
        <p:spPr>
          <a:xfrm>
            <a:off x="1646953" y="2361464"/>
            <a:ext cx="3482697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200"/>
              </a:spcBef>
              <a:defRPr b="0" sz="2800"/>
            </a:lvl1pPr>
          </a:lstStyle>
          <a:p>
            <a:pPr/>
            <a:r>
              <a:t>Animation Process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4"/>
      <p:bldP build="whole" bldLvl="1" animBg="1" rev="0" advAuto="0" spid="241" grpId="3"/>
      <p:bldP build="whole" bldLvl="1" animBg="1" rev="0" advAuto="0" spid="226" grpId="1"/>
      <p:bldP build="whole" bldLvl="1" animBg="1" rev="0" advAuto="0" spid="234" grpId="2"/>
      <p:bldP build="whole" bldLvl="1" animBg="1" rev="0" advAuto="0" spid="251" grpId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Why is the middle layer called a hidden layer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 Why is the middle layer called a hidden layer?</a:t>
            </a:r>
          </a:p>
        </p:txBody>
      </p:sp>
      <p:sp>
        <p:nvSpPr>
          <p:cNvPr id="262" name="The data of the input layer and output layer are strictly observable, while the data value of the hidden layer is learned by the model.…"/>
          <p:cNvSpPr txBox="1"/>
          <p:nvPr>
            <p:ph type="body" sz="half" idx="1"/>
          </p:nvPr>
        </p:nvSpPr>
        <p:spPr>
          <a:xfrm>
            <a:off x="5909019" y="3380720"/>
            <a:ext cx="7054365" cy="3606339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3200"/>
              </a:spcBef>
              <a:buSzTx/>
              <a:buNone/>
              <a:defRPr sz="2800"/>
            </a:pPr>
            <a:r>
              <a:t>The data of the input layer and output layer are strictly observable, while the data value of the hidden layer is learned by the model. </a:t>
            </a:r>
          </a:p>
          <a:p>
            <a:pPr marL="0" indent="0">
              <a:spcBef>
                <a:spcPts val="3200"/>
              </a:spcBef>
              <a:buSzTx/>
              <a:buNone/>
              <a:defRPr sz="2800"/>
            </a:pPr>
            <a:r>
              <a:t>Therefore, we cannot see them in advance. They are "hidden" for us.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069" y="3155773"/>
            <a:ext cx="5406872" cy="38226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Activation functions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Activation functions</a:t>
            </a:r>
          </a:p>
        </p:txBody>
      </p:sp>
      <p:sp>
        <p:nvSpPr>
          <p:cNvPr id="268" name="What is an activation function?…"/>
          <p:cNvSpPr txBox="1"/>
          <p:nvPr/>
        </p:nvSpPr>
        <p:spPr>
          <a:xfrm>
            <a:off x="6599920" y="3826608"/>
            <a:ext cx="5764430" cy="4335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3200"/>
              </a:spcBef>
              <a:defRPr b="0" sz="2800"/>
            </a:pPr>
            <a:r>
              <a:t>What is an activation function?</a:t>
            </a:r>
          </a:p>
          <a:p>
            <a:pPr algn="l">
              <a:spcBef>
                <a:spcPts val="3200"/>
              </a:spcBef>
              <a:defRPr b="0" sz="2800"/>
            </a:pPr>
            <a:r>
              <a:t>We call the function that takes all the inputs to transform an output the </a:t>
            </a:r>
            <a:r>
              <a:rPr b="1"/>
              <a:t>activation function</a:t>
            </a:r>
          </a:p>
          <a:p>
            <a:pPr algn="l">
              <a:spcBef>
                <a:spcPts val="3200"/>
              </a:spcBef>
              <a:defRPr b="0" sz="2800"/>
            </a:pPr>
          </a:p>
          <a:p>
            <a:pPr algn="l">
              <a:spcBef>
                <a:spcPts val="3200"/>
              </a:spcBef>
              <a:defRPr b="0" sz="2800"/>
            </a:pPr>
            <a:br/>
          </a:p>
        </p:txBody>
      </p:sp>
      <p:sp>
        <p:nvSpPr>
          <p:cNvPr id="269" name="Space wizard"/>
          <p:cNvSpPr txBox="1"/>
          <p:nvPr/>
        </p:nvSpPr>
        <p:spPr>
          <a:xfrm>
            <a:off x="706300" y="2524039"/>
            <a:ext cx="206715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Space wizard</a:t>
            </a:r>
          </a:p>
        </p:txBody>
      </p:sp>
      <p:pic>
        <p:nvPicPr>
          <p:cNvPr id="2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885" y="3456608"/>
            <a:ext cx="5427333" cy="3682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A. Perceptr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A. Perceptron</a:t>
            </a:r>
          </a:p>
        </p:txBody>
      </p:sp>
      <p:sp>
        <p:nvSpPr>
          <p:cNvPr id="142" name="The  building blocks of neural networks"/>
          <p:cNvSpPr txBox="1"/>
          <p:nvPr>
            <p:ph type="body" sz="half" idx="1"/>
          </p:nvPr>
        </p:nvSpPr>
        <p:spPr>
          <a:xfrm>
            <a:off x="1270000" y="5029200"/>
            <a:ext cx="10464800" cy="3684538"/>
          </a:xfrm>
          <a:prstGeom prst="rect">
            <a:avLst/>
          </a:prstGeom>
        </p:spPr>
        <p:txBody>
          <a:bodyPr/>
          <a:lstStyle/>
          <a:p>
            <a:pPr/>
            <a:r>
              <a:t>The  building blocks of neural networks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ommonly used activation functions"/>
          <p:cNvSpPr txBox="1"/>
          <p:nvPr>
            <p:ph type="title" idx="4294967295"/>
          </p:nvPr>
        </p:nvSpPr>
        <p:spPr>
          <a:xfrm>
            <a:off x="952500" y="254000"/>
            <a:ext cx="11496240" cy="2159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Commonly used activation functions</a:t>
            </a: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3587" y="2800291"/>
            <a:ext cx="6315388" cy="1200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76487" y="3914985"/>
            <a:ext cx="6249588" cy="5770418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tep Function"/>
          <p:cNvSpPr txBox="1"/>
          <p:nvPr/>
        </p:nvSpPr>
        <p:spPr>
          <a:xfrm>
            <a:off x="1337480" y="2281499"/>
            <a:ext cx="2135430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Step Function</a:t>
            </a:r>
          </a:p>
        </p:txBody>
      </p:sp>
      <p:pic>
        <p:nvPicPr>
          <p:cNvPr id="27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4782" y="3182759"/>
            <a:ext cx="2984501" cy="182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The definition of step function is:"/>
          <p:cNvSpPr txBox="1"/>
          <p:nvPr/>
        </p:nvSpPr>
        <p:spPr>
          <a:xfrm>
            <a:off x="1363987" y="3185023"/>
            <a:ext cx="2706092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sz="1400"/>
            </a:lvl1pPr>
          </a:lstStyle>
          <a:p>
            <a:pPr/>
            <a:r>
              <a:t>The definition of step function is:</a:t>
            </a:r>
          </a:p>
        </p:txBody>
      </p:sp>
      <p:pic>
        <p:nvPicPr>
          <p:cNvPr id="28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2582" y="5564765"/>
            <a:ext cx="2706092" cy="2706092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Step is a guy who likes to bounce around and often has a poor performance"/>
          <p:cNvSpPr txBox="1"/>
          <p:nvPr/>
        </p:nvSpPr>
        <p:spPr>
          <a:xfrm>
            <a:off x="268182" y="8024271"/>
            <a:ext cx="5174892" cy="704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2000"/>
            </a:lvl1pPr>
          </a:lstStyle>
          <a:p>
            <a:pPr/>
            <a:r>
              <a:t>Step is a guy who likes to bounce around and often has a poor performance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ommonly used activation functions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Commonly used activation functions</a:t>
            </a:r>
          </a:p>
        </p:txBody>
      </p:sp>
      <p:sp>
        <p:nvSpPr>
          <p:cNvPr id="286" name="Sigmoid Function"/>
          <p:cNvSpPr txBox="1"/>
          <p:nvPr/>
        </p:nvSpPr>
        <p:spPr>
          <a:xfrm>
            <a:off x="1387495" y="2281499"/>
            <a:ext cx="2659076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Sigmoid Function</a:t>
            </a:r>
          </a:p>
        </p:txBody>
      </p:sp>
      <p:sp>
        <p:nvSpPr>
          <p:cNvPr id="287" name="The definition of sigmoid function is:"/>
          <p:cNvSpPr txBox="1"/>
          <p:nvPr/>
        </p:nvSpPr>
        <p:spPr>
          <a:xfrm>
            <a:off x="1363987" y="3185023"/>
            <a:ext cx="2989327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sz="1400"/>
            </a:lvl1pPr>
          </a:lstStyle>
          <a:p>
            <a:pPr/>
            <a:r>
              <a:t>The definition of sigmoid function is:</a:t>
            </a:r>
          </a:p>
        </p:txBody>
      </p:sp>
      <p:sp>
        <p:nvSpPr>
          <p:cNvPr id="288" name="Equation"/>
          <p:cNvSpPr txBox="1"/>
          <p:nvPr/>
        </p:nvSpPr>
        <p:spPr>
          <a:xfrm>
            <a:off x="1630436" y="4067661"/>
            <a:ext cx="2435609" cy="88310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h</m:t>
                  </m:r>
                  <m:r>
                    <a:rPr xmlns:a="http://schemas.openxmlformats.org/drawingml/2006/main" sz="3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e>
                          <m:r>
                            <a:rPr xmlns:a="http://schemas.openxmlformats.org/drawingml/2006/mai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xmlns:a="http://schemas.openxmlformats.org/drawingml/2006/mai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p>
                      </m:sSup>
                    </m:den>
                  </m:f>
                </m:oMath>
              </m:oMathPara>
            </a14:m>
            <a:endParaRPr sz="3200"/>
          </a:p>
        </p:txBody>
      </p:sp>
      <p:pic>
        <p:nvPicPr>
          <p:cNvPr id="2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17419" y="2845241"/>
            <a:ext cx="6687102" cy="5920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3031" y="5533583"/>
            <a:ext cx="3247047" cy="2881604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igmoid, a grandmother,…"/>
          <p:cNvSpPr txBox="1"/>
          <p:nvPr/>
        </p:nvSpPr>
        <p:spPr>
          <a:xfrm>
            <a:off x="672009" y="8578650"/>
            <a:ext cx="4769090" cy="704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2000"/>
            </a:pPr>
            <a:r>
              <a:t>Sigmoid, a grandmother,</a:t>
            </a:r>
          </a:p>
          <a:p>
            <a:pPr>
              <a:defRPr b="0" sz="2000"/>
            </a:pPr>
            <a:r>
              <a:t>the most senior of the activate functions.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ommonly used activation functions"/>
          <p:cNvSpPr txBox="1"/>
          <p:nvPr>
            <p:ph type="title" idx="4294967295"/>
          </p:nvPr>
        </p:nvSpPr>
        <p:spPr>
          <a:xfrm>
            <a:off x="457822" y="254000"/>
            <a:ext cx="12180048" cy="2159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Commonly used activation functions</a:t>
            </a:r>
          </a:p>
        </p:txBody>
      </p:sp>
      <p:sp>
        <p:nvSpPr>
          <p:cNvPr id="296" name="ReLU Function"/>
          <p:cNvSpPr txBox="1"/>
          <p:nvPr/>
        </p:nvSpPr>
        <p:spPr>
          <a:xfrm>
            <a:off x="1373761" y="2316147"/>
            <a:ext cx="227076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ReLU Function</a:t>
            </a:r>
          </a:p>
        </p:txBody>
      </p:sp>
      <p:sp>
        <p:nvSpPr>
          <p:cNvPr id="297" name="The definition of ReLU(rectified linear unit) function is:"/>
          <p:cNvSpPr txBox="1"/>
          <p:nvPr/>
        </p:nvSpPr>
        <p:spPr>
          <a:xfrm>
            <a:off x="1363987" y="3185023"/>
            <a:ext cx="4352342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sz="1400"/>
            </a:lvl1pPr>
          </a:lstStyle>
          <a:p>
            <a:pPr/>
            <a:r>
              <a:t>The definition of ReLU(rectified linear unit) function is:</a:t>
            </a:r>
          </a:p>
        </p:txBody>
      </p:sp>
      <p:pic>
        <p:nvPicPr>
          <p:cNvPr id="2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12727" y="3031728"/>
            <a:ext cx="6631820" cy="5945542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Equation"/>
          <p:cNvSpPr txBox="1"/>
          <p:nvPr/>
        </p:nvSpPr>
        <p:spPr>
          <a:xfrm>
            <a:off x="1524439" y="4089315"/>
            <a:ext cx="2917687" cy="39365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h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600"/>
          </a:p>
        </p:txBody>
      </p:sp>
      <p:pic>
        <p:nvPicPr>
          <p:cNvPr id="3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1481" y="4990828"/>
            <a:ext cx="2563603" cy="3795365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ReLU is a gatekeeper.  Muggles are shut out."/>
          <p:cNvSpPr txBox="1"/>
          <p:nvPr/>
        </p:nvSpPr>
        <p:spPr>
          <a:xfrm>
            <a:off x="1646480" y="8942460"/>
            <a:ext cx="2673605" cy="704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2000"/>
            </a:pPr>
            <a:r>
              <a:t>ReLU is a gatekeeper. </a:t>
            </a:r>
            <a:br/>
            <a:r>
              <a:t>Muggles are shut out.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Why must the activation function  be non-linear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300"/>
            </a:pPr>
            <a:r>
              <a:t>Why must the activation function</a:t>
            </a:r>
            <a:br/>
            <a:r>
              <a:t> be non-linear? </a:t>
            </a:r>
          </a:p>
        </p:txBody>
      </p:sp>
      <p:sp>
        <p:nvSpPr>
          <p:cNvPr id="306" name="All the activation functions we introduced are non-linear functions…"/>
          <p:cNvSpPr txBox="1"/>
          <p:nvPr/>
        </p:nvSpPr>
        <p:spPr>
          <a:xfrm>
            <a:off x="717088" y="6847255"/>
            <a:ext cx="11351667" cy="179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8937" indent="-388937" algn="l">
              <a:spcBef>
                <a:spcPts val="3200"/>
              </a:spcBef>
              <a:buSzPct val="145000"/>
              <a:buChar char="•"/>
              <a:defRPr b="0" sz="2800"/>
            </a:pPr>
            <a:r>
              <a:t>All the activation functions we introduced are non-linear functions</a:t>
            </a:r>
          </a:p>
          <a:p>
            <a:pPr marL="388937" indent="-388937" algn="l">
              <a:spcBef>
                <a:spcPts val="3200"/>
              </a:spcBef>
              <a:buSzPct val="145000"/>
              <a:buChar char="•"/>
              <a:defRPr b="0" sz="2800"/>
            </a:pPr>
            <a:r>
              <a:t>Why? Generally speaking, the purpose of activation function is to introduce non-linearities into the network</a:t>
            </a:r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1671" y="2248484"/>
            <a:ext cx="8361458" cy="3665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layer.gif" descr="layer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027" y="3267023"/>
            <a:ext cx="9407701" cy="6358027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This animation shows how the single pass through the network with an activate function h(x):"/>
          <p:cNvSpPr txBox="1"/>
          <p:nvPr/>
        </p:nvSpPr>
        <p:spPr>
          <a:xfrm>
            <a:off x="602284" y="2200995"/>
            <a:ext cx="11311954" cy="955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200"/>
              </a:spcBef>
              <a:defRPr b="0" sz="2800"/>
            </a:lvl1pPr>
          </a:lstStyle>
          <a:p>
            <a:pPr/>
            <a:r>
              <a:t>This animation shows how the single pass through the network with an activate function h(x):</a:t>
            </a:r>
          </a:p>
        </p:txBody>
      </p:sp>
      <p:sp>
        <p:nvSpPr>
          <p:cNvPr id="311" name="Forward Propagation"/>
          <p:cNvSpPr txBox="1"/>
          <p:nvPr>
            <p:ph type="ctr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anchor="ctr"/>
          <a:lstStyle/>
          <a:p>
            <a:pPr/>
            <a:r>
              <a:t>Forward Propagation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. Network Struct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C. Network Structure</a:t>
            </a:r>
          </a:p>
        </p:txBody>
      </p:sp>
      <p:sp>
        <p:nvSpPr>
          <p:cNvPr id="314" name="Forward propagation by weights and biases"/>
          <p:cNvSpPr txBox="1"/>
          <p:nvPr>
            <p:ph type="body" sz="half" idx="1"/>
          </p:nvPr>
        </p:nvSpPr>
        <p:spPr>
          <a:xfrm>
            <a:off x="1270000" y="5029200"/>
            <a:ext cx="10464800" cy="3684538"/>
          </a:xfrm>
          <a:prstGeom prst="rect">
            <a:avLst/>
          </a:prstGeom>
        </p:spPr>
        <p:txBody>
          <a:bodyPr/>
          <a:lstStyle/>
          <a:p>
            <a:pPr/>
            <a:r>
              <a:t>Forward propagation by weights and biases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ctangle"/>
          <p:cNvSpPr/>
          <p:nvPr/>
        </p:nvSpPr>
        <p:spPr>
          <a:xfrm>
            <a:off x="-22874" y="-113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7" name="Example:  Handwritten Digits Recognition"/>
          <p:cNvSpPr txBox="1"/>
          <p:nvPr>
            <p:ph type="title"/>
          </p:nvPr>
        </p:nvSpPr>
        <p:spPr>
          <a:xfrm>
            <a:off x="655347" y="254000"/>
            <a:ext cx="11694106" cy="2159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Example:  Handwritten Digits Recognition </a:t>
            </a:r>
          </a:p>
        </p:txBody>
      </p:sp>
      <p:sp>
        <p:nvSpPr>
          <p:cNvPr id="318" name="The MNIST database of handwritten digits has a training set of 60,000 examples, and a test set of 10,000 examples.…"/>
          <p:cNvSpPr txBox="1"/>
          <p:nvPr/>
        </p:nvSpPr>
        <p:spPr>
          <a:xfrm>
            <a:off x="784694" y="7177072"/>
            <a:ext cx="11287241" cy="2225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8937" indent="-388937" algn="l">
              <a:spcBef>
                <a:spcPts val="3200"/>
              </a:spcBef>
              <a:buSzPct val="145000"/>
              <a:buChar char="•"/>
              <a:defRPr b="0" sz="2800">
                <a:solidFill>
                  <a:srgbClr val="FFFFFF"/>
                </a:solidFill>
              </a:defRPr>
            </a:pPr>
            <a:r>
              <a:t>The MNIST database of handwritten digits has a training set of 60,000 examples, and a test set of 10,000 examples. </a:t>
            </a:r>
          </a:p>
          <a:p>
            <a:pPr marL="388937" indent="-388937" algn="l">
              <a:spcBef>
                <a:spcPts val="3200"/>
              </a:spcBef>
              <a:buSzPct val="145000"/>
              <a:buChar char="•"/>
              <a:defRPr b="0" sz="2800">
                <a:solidFill>
                  <a:srgbClr val="FFFFFF"/>
                </a:solidFill>
              </a:defRPr>
            </a:pPr>
            <a:r>
              <a:t>The digits have been size-normalized and centered in a fixed-size image.</a:t>
            </a:r>
          </a:p>
        </p:txBody>
      </p:sp>
      <p:pic>
        <p:nvPicPr>
          <p:cNvPr id="3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1877" y="2754839"/>
            <a:ext cx="8752875" cy="37512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01_Fuzzy-digit-3.jpg" descr="01_Fuzzy-digit-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4836" y="119950"/>
            <a:ext cx="13325294" cy="9406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02_More-fuzzy-digit-3s.jpg" descr="02_More-fuzzy-digit-3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38266" y="98796"/>
            <a:ext cx="13493249" cy="9556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ectangle"/>
          <p:cNvSpPr/>
          <p:nvPr/>
        </p:nvSpPr>
        <p:spPr>
          <a:xfrm>
            <a:off x="-22874" y="-113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28" name="屏幕快照 2019-08-13 00.00.04.png" descr="屏幕快照 2019-08-13 00.00.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5558" y="251340"/>
            <a:ext cx="13567627" cy="8566098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Pixel"/>
          <p:cNvSpPr txBox="1"/>
          <p:nvPr/>
        </p:nvSpPr>
        <p:spPr>
          <a:xfrm>
            <a:off x="9253214" y="3823888"/>
            <a:ext cx="1080332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200"/>
              </a:spcBef>
              <a:defRPr b="0" sz="2800">
                <a:solidFill>
                  <a:srgbClr val="FFFFFF"/>
                </a:solidFill>
              </a:defRPr>
            </a:lvl1pPr>
          </a:lstStyle>
          <a:p>
            <a:pPr/>
            <a:r>
              <a:t>Pixel</a:t>
            </a:r>
          </a:p>
        </p:txBody>
      </p:sp>
      <p:sp>
        <p:nvSpPr>
          <p:cNvPr id="330" name="Line"/>
          <p:cNvSpPr/>
          <p:nvPr/>
        </p:nvSpPr>
        <p:spPr>
          <a:xfrm>
            <a:off x="3517020" y="5214353"/>
            <a:ext cx="2578123" cy="1050423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Logic-gate neur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Logic-gate neurons</a:t>
            </a:r>
          </a:p>
        </p:txBody>
      </p:sp>
      <p:sp>
        <p:nvSpPr>
          <p:cNvPr id="145" name="The origins of Neural Networks goes back to 1943, when Warren McCulloch, a neurophysiologist, and a young mathematician, Walter Pitts, wrote a paper on how neurons might work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31800" indent="-431800">
              <a:defRPr sz="4100"/>
            </a:pPr>
            <a:r>
              <a:t>The origins of Neural Networks goes back to 1943, when Warren McCulloch, a neurophysiologist, and a young mathematician, Walter Pitts, wrote a paper on how neurons might work</a:t>
            </a:r>
          </a:p>
          <a:p>
            <a:pPr marL="431800" indent="-431800">
              <a:defRPr sz="4100"/>
            </a:pPr>
            <a:r>
              <a:t>They proposed that neurons are binary logic gates that receive multiple inputs through their dendrites and convert these to a single output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ctangle"/>
          <p:cNvSpPr/>
          <p:nvPr/>
        </p:nvSpPr>
        <p:spPr>
          <a:xfrm>
            <a:off x="-22874" y="-113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35" name="屏幕快照 2019-08-13 00.00.23.png" descr="屏幕快照 2019-08-13 00.00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8418" y="733854"/>
            <a:ext cx="13513848" cy="8013287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Pixel"/>
          <p:cNvSpPr txBox="1"/>
          <p:nvPr/>
        </p:nvSpPr>
        <p:spPr>
          <a:xfrm>
            <a:off x="9253214" y="3823888"/>
            <a:ext cx="1080332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200"/>
              </a:spcBef>
              <a:defRPr b="0" sz="2800">
                <a:solidFill>
                  <a:srgbClr val="FFFFFF"/>
                </a:solidFill>
              </a:defRPr>
            </a:lvl1pPr>
          </a:lstStyle>
          <a:p>
            <a:pPr/>
            <a:r>
              <a:t>Pixel</a:t>
            </a:r>
          </a:p>
        </p:txBody>
      </p:sp>
      <p:sp>
        <p:nvSpPr>
          <p:cNvPr id="337" name="Line"/>
          <p:cNvSpPr/>
          <p:nvPr/>
        </p:nvSpPr>
        <p:spPr>
          <a:xfrm>
            <a:off x="3517020" y="5214353"/>
            <a:ext cx="2578123" cy="1050423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3" name="11_First_layer.jpg" descr="11_First_lay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498" y="-257911"/>
            <a:ext cx="12541804" cy="10269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7" name="06_Multilayer_perceptron.jpg" descr="06_Multilayer_perceptr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9650" y="381000"/>
            <a:ext cx="10985500" cy="8991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tangle"/>
          <p:cNvSpPr/>
          <p:nvPr/>
        </p:nvSpPr>
        <p:spPr>
          <a:xfrm>
            <a:off x="-22874" y="-113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0" name="Example:  Handwritten Digits Recognition"/>
          <p:cNvSpPr txBox="1"/>
          <p:nvPr>
            <p:ph type="title"/>
          </p:nvPr>
        </p:nvSpPr>
        <p:spPr>
          <a:xfrm>
            <a:off x="655347" y="254000"/>
            <a:ext cx="11694106" cy="2159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Example:  Handwritten Digits Recognition </a:t>
            </a:r>
          </a:p>
        </p:txBody>
      </p:sp>
      <p:sp>
        <p:nvSpPr>
          <p:cNvPr id="351" name="Output Layer"/>
          <p:cNvSpPr txBox="1"/>
          <p:nvPr/>
        </p:nvSpPr>
        <p:spPr>
          <a:xfrm>
            <a:off x="858779" y="2258968"/>
            <a:ext cx="3482697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200"/>
              </a:spcBef>
              <a:defRPr b="0" sz="2800">
                <a:solidFill>
                  <a:srgbClr val="FFFFFF"/>
                </a:solidFill>
              </a:defRPr>
            </a:lvl1pPr>
          </a:lstStyle>
          <a:p>
            <a:pPr/>
            <a:r>
              <a:t>Output Layer</a:t>
            </a:r>
          </a:p>
        </p:txBody>
      </p:sp>
      <p:pic>
        <p:nvPicPr>
          <p:cNvPr id="352" name="image-20190813000240295.png" descr="image-2019081300024029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9850" y="3290355"/>
            <a:ext cx="8876560" cy="5681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Rectangle"/>
          <p:cNvSpPr/>
          <p:nvPr/>
        </p:nvSpPr>
        <p:spPr>
          <a:xfrm>
            <a:off x="-22874" y="-113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7" name="Example:  Handwritten Digits Recognition"/>
          <p:cNvSpPr txBox="1"/>
          <p:nvPr>
            <p:ph type="title"/>
          </p:nvPr>
        </p:nvSpPr>
        <p:spPr>
          <a:xfrm>
            <a:off x="655347" y="254000"/>
            <a:ext cx="11694106" cy="2159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Example:  Handwritten Digits Recognition </a:t>
            </a:r>
          </a:p>
        </p:txBody>
      </p:sp>
      <p:sp>
        <p:nvSpPr>
          <p:cNvPr id="358" name="Why the Layers?"/>
          <p:cNvSpPr txBox="1"/>
          <p:nvPr/>
        </p:nvSpPr>
        <p:spPr>
          <a:xfrm>
            <a:off x="858779" y="2258968"/>
            <a:ext cx="3482697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200"/>
              </a:spcBef>
              <a:defRPr b="0" sz="2800">
                <a:solidFill>
                  <a:srgbClr val="FFFFFF"/>
                </a:solidFill>
              </a:defRPr>
            </a:lvl1pPr>
          </a:lstStyle>
          <a:p>
            <a:pPr/>
            <a:r>
              <a:t>Why the Layers?</a:t>
            </a:r>
          </a:p>
        </p:txBody>
      </p:sp>
      <p:pic>
        <p:nvPicPr>
          <p:cNvPr id="359" name="屏幕快照 2019-08-13 01.23.14.png" descr="屏幕快照 2019-08-13 01.23.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6213" y="3094169"/>
            <a:ext cx="5769710" cy="52924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3" name="Group"/>
          <p:cNvGrpSpPr/>
          <p:nvPr/>
        </p:nvGrpSpPr>
        <p:grpSpPr>
          <a:xfrm>
            <a:off x="664900" y="4030469"/>
            <a:ext cx="4774211" cy="3586333"/>
            <a:chOff x="0" y="0"/>
            <a:chExt cx="4774209" cy="3586331"/>
          </a:xfrm>
        </p:grpSpPr>
        <p:pic>
          <p:nvPicPr>
            <p:cNvPr id="360" name="屏幕快照 2019-08-13 01.21.48.png" descr="屏幕快照 2019-08-13 01.21.48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774210" cy="35863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1" name="Rectangle"/>
            <p:cNvSpPr/>
            <p:nvPr/>
          </p:nvSpPr>
          <p:spPr>
            <a:xfrm>
              <a:off x="3064049" y="573719"/>
              <a:ext cx="414646" cy="2891687"/>
            </a:xfrm>
            <a:prstGeom prst="rect">
              <a:avLst/>
            </a:prstGeom>
            <a:noFill/>
            <a:ln w="25400" cap="flat">
              <a:solidFill>
                <a:schemeClr val="accent4">
                  <a:hueOff val="366961"/>
                  <a:satOff val="4172"/>
                  <a:lumOff val="1112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62" name="Rectangle"/>
            <p:cNvSpPr/>
            <p:nvPr/>
          </p:nvSpPr>
          <p:spPr>
            <a:xfrm>
              <a:off x="1898694" y="599119"/>
              <a:ext cx="414646" cy="2891687"/>
            </a:xfrm>
            <a:prstGeom prst="rect">
              <a:avLst/>
            </a:prstGeom>
            <a:noFill/>
            <a:ln w="25400" cap="flat">
              <a:solidFill>
                <a:schemeClr val="accent4">
                  <a:hueOff val="366961"/>
                  <a:satOff val="4172"/>
                  <a:lumOff val="1112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tangle"/>
          <p:cNvSpPr/>
          <p:nvPr/>
        </p:nvSpPr>
        <p:spPr>
          <a:xfrm>
            <a:off x="-22874" y="-113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68" name="屏幕快照 2019-08-13 01.21.32.png" descr="屏幕快照 2019-08-13 01.21.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4328" y="3034290"/>
            <a:ext cx="9319728" cy="6467537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Example:  Handwritten Digits Recognition"/>
          <p:cNvSpPr txBox="1"/>
          <p:nvPr>
            <p:ph type="title"/>
          </p:nvPr>
        </p:nvSpPr>
        <p:spPr>
          <a:xfrm>
            <a:off x="655347" y="254000"/>
            <a:ext cx="11694106" cy="2159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Example:  Handwritten Digits Recognition </a:t>
            </a:r>
          </a:p>
        </p:txBody>
      </p:sp>
      <p:sp>
        <p:nvSpPr>
          <p:cNvPr id="370" name="Hidden Layers"/>
          <p:cNvSpPr txBox="1"/>
          <p:nvPr/>
        </p:nvSpPr>
        <p:spPr>
          <a:xfrm>
            <a:off x="858779" y="2258968"/>
            <a:ext cx="3482697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200"/>
              </a:spcBef>
              <a:defRPr b="0" sz="2800">
                <a:solidFill>
                  <a:srgbClr val="FFFFFF"/>
                </a:solidFill>
              </a:defRPr>
            </a:lvl1pPr>
          </a:lstStyle>
          <a:p>
            <a:pPr/>
            <a:r>
              <a:t>Hidden Layers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Rectangle"/>
          <p:cNvSpPr/>
          <p:nvPr/>
        </p:nvSpPr>
        <p:spPr>
          <a:xfrm>
            <a:off x="-22874" y="-113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5" name="Example:  Handwritten Digits Recognition"/>
          <p:cNvSpPr txBox="1"/>
          <p:nvPr>
            <p:ph type="title"/>
          </p:nvPr>
        </p:nvSpPr>
        <p:spPr>
          <a:xfrm>
            <a:off x="655347" y="254000"/>
            <a:ext cx="11694106" cy="2159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Example:  Handwritten Digits Recognition </a:t>
            </a:r>
          </a:p>
        </p:txBody>
      </p:sp>
      <p:sp>
        <p:nvSpPr>
          <p:cNvPr id="376" name="Why the Layers?"/>
          <p:cNvSpPr txBox="1"/>
          <p:nvPr/>
        </p:nvSpPr>
        <p:spPr>
          <a:xfrm>
            <a:off x="858779" y="2258968"/>
            <a:ext cx="3482697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200"/>
              </a:spcBef>
              <a:defRPr b="0" sz="2800">
                <a:solidFill>
                  <a:srgbClr val="FFFFFF"/>
                </a:solidFill>
              </a:defRPr>
            </a:lvl1pPr>
          </a:lstStyle>
          <a:p>
            <a:pPr/>
            <a:r>
              <a:t>Why the Layers?</a:t>
            </a:r>
          </a:p>
        </p:txBody>
      </p:sp>
      <p:pic>
        <p:nvPicPr>
          <p:cNvPr id="377" name="屏幕快照 2019-08-13 01.23.34.png" descr="屏幕快照 2019-08-13 01.23.3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55018" y="4738397"/>
            <a:ext cx="5344444" cy="3066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屏幕快照 2019-08-13 01.23.44.png" descr="屏幕快照 2019-08-13 01.23.4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8422" y="3817270"/>
            <a:ext cx="6420293" cy="5267031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Connection Line"/>
          <p:cNvSpPr/>
          <p:nvPr/>
        </p:nvSpPr>
        <p:spPr>
          <a:xfrm>
            <a:off x="4882272" y="3674781"/>
            <a:ext cx="4425942" cy="1063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741" fill="norm" stroke="1" extrusionOk="0">
                <a:moveTo>
                  <a:pt x="0" y="6864"/>
                </a:moveTo>
                <a:cubicBezTo>
                  <a:pt x="10719" y="-4859"/>
                  <a:pt x="17919" y="-1567"/>
                  <a:pt x="21600" y="16741"/>
                </a:cubicBezTo>
              </a:path>
            </a:pathLst>
          </a:custGeom>
          <a:ln w="25400">
            <a:solidFill>
              <a:schemeClr val="accent4">
                <a:hueOff val="366961"/>
                <a:satOff val="4172"/>
                <a:lumOff val="11129"/>
              </a:schemeClr>
            </a:solidFill>
            <a:miter lim="400000"/>
            <a:head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tangle"/>
          <p:cNvSpPr/>
          <p:nvPr/>
        </p:nvSpPr>
        <p:spPr>
          <a:xfrm>
            <a:off x="-22874" y="-113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5" name="Example:  Handwritten Digits Recognition"/>
          <p:cNvSpPr txBox="1"/>
          <p:nvPr>
            <p:ph type="title"/>
          </p:nvPr>
        </p:nvSpPr>
        <p:spPr>
          <a:xfrm>
            <a:off x="655347" y="254000"/>
            <a:ext cx="11694106" cy="2159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Example:  Handwritten Digits Recognition </a:t>
            </a:r>
          </a:p>
        </p:txBody>
      </p:sp>
      <p:pic>
        <p:nvPicPr>
          <p:cNvPr id="386" name="屏幕快照 2019-08-13 01.25.12.png" descr="屏幕快照 2019-08-13 01.25.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0053" y="2810035"/>
            <a:ext cx="10619314" cy="5860730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Active"/>
          <p:cNvSpPr txBox="1"/>
          <p:nvPr/>
        </p:nvSpPr>
        <p:spPr>
          <a:xfrm>
            <a:off x="3485198" y="5088887"/>
            <a:ext cx="709969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700">
                <a:solidFill>
                  <a:srgbClr val="FFFFFF"/>
                </a:solidFill>
              </a:defRPr>
            </a:lvl1pPr>
          </a:lstStyle>
          <a:p>
            <a:pPr/>
            <a:r>
              <a:t>Active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Rectangle"/>
          <p:cNvSpPr/>
          <p:nvPr/>
        </p:nvSpPr>
        <p:spPr>
          <a:xfrm>
            <a:off x="-22874" y="-113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92" name="Example:  Handwritten Digits Recognition"/>
          <p:cNvSpPr txBox="1"/>
          <p:nvPr>
            <p:ph type="title"/>
          </p:nvPr>
        </p:nvSpPr>
        <p:spPr>
          <a:xfrm>
            <a:off x="655347" y="254000"/>
            <a:ext cx="11694106" cy="2159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Example:  Handwritten Digits Recognition </a:t>
            </a:r>
          </a:p>
        </p:txBody>
      </p:sp>
      <p:pic>
        <p:nvPicPr>
          <p:cNvPr id="393" name="屏幕快照 2019-08-13 01.25.26.png" descr="屏幕快照 2019-08-13 01.25.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3015" y="2522254"/>
            <a:ext cx="10664685" cy="6091934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Active"/>
          <p:cNvSpPr txBox="1"/>
          <p:nvPr/>
        </p:nvSpPr>
        <p:spPr>
          <a:xfrm>
            <a:off x="3493860" y="4967617"/>
            <a:ext cx="709969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700">
                <a:solidFill>
                  <a:srgbClr val="FFFFFF"/>
                </a:solidFill>
              </a:defRPr>
            </a:lvl1pPr>
          </a:lstStyle>
          <a:p>
            <a:pPr/>
            <a:r>
              <a:t>Active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Rectangle"/>
          <p:cNvSpPr/>
          <p:nvPr/>
        </p:nvSpPr>
        <p:spPr>
          <a:xfrm>
            <a:off x="-22874" y="-113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99" name="Example:  Handwritten Digits Recognition"/>
          <p:cNvSpPr txBox="1"/>
          <p:nvPr>
            <p:ph type="title"/>
          </p:nvPr>
        </p:nvSpPr>
        <p:spPr>
          <a:xfrm>
            <a:off x="655347" y="254000"/>
            <a:ext cx="11694106" cy="2159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Example:  Handwritten Digits Recognition </a:t>
            </a:r>
          </a:p>
        </p:txBody>
      </p:sp>
      <p:pic>
        <p:nvPicPr>
          <p:cNvPr id="400" name="屏幕快照 2019-08-13 01.25.52.png" descr="屏幕快照 2019-08-13 01.25.5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2616" y="2674255"/>
            <a:ext cx="10126251" cy="5686557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Active"/>
          <p:cNvSpPr txBox="1"/>
          <p:nvPr/>
        </p:nvSpPr>
        <p:spPr>
          <a:xfrm>
            <a:off x="3467873" y="4976279"/>
            <a:ext cx="709969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700">
                <a:solidFill>
                  <a:srgbClr val="FFFFFF"/>
                </a:solidFill>
              </a:defRPr>
            </a:lvl1pPr>
          </a:lstStyle>
          <a:p>
            <a:pPr/>
            <a:r>
              <a:t>Active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" y="1479550"/>
            <a:ext cx="12801600" cy="6794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Rectangle"/>
          <p:cNvSpPr/>
          <p:nvPr/>
        </p:nvSpPr>
        <p:spPr>
          <a:xfrm>
            <a:off x="-22874" y="-113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06" name="Example:  Handwritten Digits Recognition"/>
          <p:cNvSpPr txBox="1"/>
          <p:nvPr>
            <p:ph type="title"/>
          </p:nvPr>
        </p:nvSpPr>
        <p:spPr>
          <a:xfrm>
            <a:off x="655347" y="254000"/>
            <a:ext cx="11694106" cy="2159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Example:  Handwritten Digits Recognition </a:t>
            </a:r>
          </a:p>
        </p:txBody>
      </p:sp>
      <p:pic>
        <p:nvPicPr>
          <p:cNvPr id="407" name="屏幕快照 2019-08-13 01.26.07.png" descr="屏幕快照 2019-08-13 01.26.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0949" y="2753884"/>
            <a:ext cx="10383067" cy="5834437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Active"/>
          <p:cNvSpPr txBox="1"/>
          <p:nvPr/>
        </p:nvSpPr>
        <p:spPr>
          <a:xfrm>
            <a:off x="3580481" y="5097549"/>
            <a:ext cx="709970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700">
                <a:solidFill>
                  <a:srgbClr val="FFFFFF"/>
                </a:solidFill>
              </a:defRPr>
            </a:lvl1pPr>
          </a:lstStyle>
          <a:p>
            <a:pPr/>
            <a:r>
              <a:t>Active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Rectangle"/>
          <p:cNvSpPr/>
          <p:nvPr/>
        </p:nvSpPr>
        <p:spPr>
          <a:xfrm>
            <a:off x="-22874" y="-113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3" name="Example:  Handwritten Digits Recognition"/>
          <p:cNvSpPr txBox="1"/>
          <p:nvPr>
            <p:ph type="title"/>
          </p:nvPr>
        </p:nvSpPr>
        <p:spPr>
          <a:xfrm>
            <a:off x="655347" y="254000"/>
            <a:ext cx="11694106" cy="2159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Example:  Handwritten Digits Recognition </a:t>
            </a:r>
          </a:p>
        </p:txBody>
      </p:sp>
      <p:pic>
        <p:nvPicPr>
          <p:cNvPr id="414" name="屏幕快照 2019-08-13 01.26.39.png" descr="屏幕快照 2019-08-13 01.26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1446" y="3520582"/>
            <a:ext cx="6987635" cy="3610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屏幕快照 2019-08-13 01.27.01.png" descr="屏幕快照 2019-08-13 01.27.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82044" y="3946654"/>
            <a:ext cx="4382043" cy="2577098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Connection Line"/>
          <p:cNvSpPr/>
          <p:nvPr/>
        </p:nvSpPr>
        <p:spPr>
          <a:xfrm>
            <a:off x="4734685" y="6527095"/>
            <a:ext cx="4187658" cy="1208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63" fill="norm" stroke="1" extrusionOk="0">
                <a:moveTo>
                  <a:pt x="21600" y="0"/>
                </a:moveTo>
                <a:cubicBezTo>
                  <a:pt x="11330" y="18813"/>
                  <a:pt x="4130" y="21600"/>
                  <a:pt x="0" y="8360"/>
                </a:cubicBezTo>
              </a:path>
            </a:pathLst>
          </a:custGeom>
          <a:ln w="25400">
            <a:solidFill>
              <a:schemeClr val="accent4">
                <a:hueOff val="366961"/>
                <a:satOff val="4172"/>
                <a:lumOff val="11129"/>
              </a:schemeClr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Rectangle"/>
          <p:cNvSpPr/>
          <p:nvPr/>
        </p:nvSpPr>
        <p:spPr>
          <a:xfrm>
            <a:off x="-22874" y="-113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2" name="Example:  Handwritten Digits Recognition"/>
          <p:cNvSpPr txBox="1"/>
          <p:nvPr>
            <p:ph type="title"/>
          </p:nvPr>
        </p:nvSpPr>
        <p:spPr>
          <a:xfrm>
            <a:off x="655347" y="254000"/>
            <a:ext cx="11694106" cy="2159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Example:  Handwritten Digits Recognition </a:t>
            </a:r>
          </a:p>
        </p:txBody>
      </p:sp>
      <p:pic>
        <p:nvPicPr>
          <p:cNvPr id="423" name="屏幕快照 2019-08-13 01.27.26.png" descr="屏幕快照 2019-08-13 01.27.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7002" y="2592608"/>
            <a:ext cx="10355394" cy="5800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Rectangle"/>
          <p:cNvSpPr/>
          <p:nvPr/>
        </p:nvSpPr>
        <p:spPr>
          <a:xfrm>
            <a:off x="-22874" y="-113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8" name="Example:  Handwritten Digits Recognition"/>
          <p:cNvSpPr txBox="1"/>
          <p:nvPr>
            <p:ph type="title"/>
          </p:nvPr>
        </p:nvSpPr>
        <p:spPr>
          <a:xfrm>
            <a:off x="655347" y="254000"/>
            <a:ext cx="11694106" cy="2159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Example:  Handwritten Digits Recognition </a:t>
            </a:r>
          </a:p>
        </p:txBody>
      </p:sp>
      <p:pic>
        <p:nvPicPr>
          <p:cNvPr id="429" name="屏幕快照 2019-08-13 01.27.41.png" descr="屏幕快照 2019-08-13 01.27.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6538" y="2445902"/>
            <a:ext cx="11113385" cy="6588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Rectangle"/>
          <p:cNvSpPr/>
          <p:nvPr/>
        </p:nvSpPr>
        <p:spPr>
          <a:xfrm>
            <a:off x="-22874" y="-113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34" name="Example:  Handwritten Digits Recognition"/>
          <p:cNvSpPr txBox="1"/>
          <p:nvPr>
            <p:ph type="title"/>
          </p:nvPr>
        </p:nvSpPr>
        <p:spPr>
          <a:xfrm>
            <a:off x="655347" y="254000"/>
            <a:ext cx="11694106" cy="2159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Example:  Handwritten Digits Recognition </a:t>
            </a:r>
          </a:p>
        </p:txBody>
      </p:sp>
      <p:pic>
        <p:nvPicPr>
          <p:cNvPr id="435" name="屏幕快照 2019-08-13 01.27.50.png" descr="屏幕快照 2019-08-13 01.27.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674" y="2567702"/>
            <a:ext cx="10867586" cy="6345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"/>
          <p:cNvSpPr/>
          <p:nvPr/>
        </p:nvSpPr>
        <p:spPr>
          <a:xfrm>
            <a:off x="-22874" y="-113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0" name="Example:  Handwritten Digits Recognition"/>
          <p:cNvSpPr txBox="1"/>
          <p:nvPr>
            <p:ph type="title"/>
          </p:nvPr>
        </p:nvSpPr>
        <p:spPr>
          <a:xfrm>
            <a:off x="655347" y="254000"/>
            <a:ext cx="11694106" cy="2159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Example:  Handwritten Digits Recognition </a:t>
            </a:r>
          </a:p>
        </p:txBody>
      </p:sp>
      <p:pic>
        <p:nvPicPr>
          <p:cNvPr id="441" name="屏幕快照 2019-08-13 01.28.05.png" descr="屏幕快照 2019-08-13 01.28.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246" y="2610477"/>
            <a:ext cx="10727810" cy="6259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7" name="05_2-Neural_network.jpg" descr="05_2-Neural_networ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50" y="444500"/>
            <a:ext cx="12915900" cy="8864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Rectangle"/>
          <p:cNvSpPr/>
          <p:nvPr/>
        </p:nvSpPr>
        <p:spPr>
          <a:xfrm>
            <a:off x="-22874" y="-113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50" name="Example:  Handwritten Digits Recognition"/>
          <p:cNvSpPr txBox="1"/>
          <p:nvPr>
            <p:ph type="title"/>
          </p:nvPr>
        </p:nvSpPr>
        <p:spPr>
          <a:xfrm>
            <a:off x="655347" y="254000"/>
            <a:ext cx="11694106" cy="2159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Example:  Handwritten Digits Recognition </a:t>
            </a:r>
          </a:p>
        </p:txBody>
      </p:sp>
      <p:pic>
        <p:nvPicPr>
          <p:cNvPr id="451" name="屏幕快照 2019-08-13 01.30.54.png" descr="屏幕快照 2019-08-13 01.30.5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6912" y="2904578"/>
            <a:ext cx="9958509" cy="5824111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Learning"/>
          <p:cNvSpPr txBox="1"/>
          <p:nvPr/>
        </p:nvSpPr>
        <p:spPr>
          <a:xfrm>
            <a:off x="858779" y="2258968"/>
            <a:ext cx="3482697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200"/>
              </a:spcBef>
              <a:defRPr b="0" sz="2800">
                <a:solidFill>
                  <a:srgbClr val="FFFFFF"/>
                </a:solidFill>
              </a:defRPr>
            </a:lvl1pPr>
          </a:lstStyle>
          <a:p>
            <a:pPr/>
            <a:r>
              <a:t>Learning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Double-click to edit"/>
          <p:cNvSpPr txBox="1"/>
          <p:nvPr>
            <p:ph type="title"/>
          </p:nvPr>
        </p:nvSpPr>
        <p:spPr>
          <a:xfrm>
            <a:off x="952500" y="6223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8" name="21-Cell-matrix-01.jpg" descr="21-Cell-matrix-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5111" y="1107521"/>
            <a:ext cx="13499057" cy="7487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Double-click to edit"/>
          <p:cNvSpPr txBox="1"/>
          <p:nvPr>
            <p:ph type="title"/>
          </p:nvPr>
        </p:nvSpPr>
        <p:spPr>
          <a:xfrm>
            <a:off x="952500" y="8128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2" name="22-Weights-matrix-01.jpg" descr="22-Weights-matrix-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92506" y="1203511"/>
            <a:ext cx="15177212" cy="7262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lassical computationalis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6800"/>
            </a:lvl1pPr>
          </a:lstStyle>
          <a:p>
            <a:pPr/>
            <a:r>
              <a:t>Classical computationalism</a:t>
            </a:r>
          </a:p>
        </p:txBody>
      </p:sp>
      <p:sp>
        <p:nvSpPr>
          <p:cNvPr id="150" name="In 1958, the neurobiologist Frank Rosenblatt extended this idea to form an artificial neuron, which he called a Perceptr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200"/>
            </a:pPr>
            <a:r>
              <a:t>In 1958, the neurobiologist Frank Rosenblatt extended this idea to form an artificial neuron, which he called a Perceptron</a:t>
            </a:r>
          </a:p>
          <a:p>
            <a:pPr>
              <a:defRPr sz="4200"/>
            </a:pPr>
            <a:r>
              <a:t>It aimed to replicate the function of a neuron, and make it possible to process sensed information, for instance from a camera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Double-click to edit"/>
          <p:cNvSpPr txBox="1"/>
          <p:nvPr>
            <p:ph type="title"/>
          </p:nvPr>
        </p:nvSpPr>
        <p:spPr>
          <a:xfrm>
            <a:off x="952500" y="7239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6" name="23-Bias-matrix-01.png" descr="23-Bias-matrix-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1123" y="1178281"/>
            <a:ext cx="13828407" cy="72923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Rectangle"/>
          <p:cNvSpPr/>
          <p:nvPr/>
        </p:nvSpPr>
        <p:spPr>
          <a:xfrm>
            <a:off x="-22874" y="-240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69" name="Example:  Handwritten Digits Recognition"/>
          <p:cNvSpPr txBox="1"/>
          <p:nvPr>
            <p:ph type="title"/>
          </p:nvPr>
        </p:nvSpPr>
        <p:spPr>
          <a:xfrm>
            <a:off x="655347" y="254000"/>
            <a:ext cx="11694106" cy="2159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Example:  Handwritten Digits Recognition </a:t>
            </a:r>
          </a:p>
        </p:txBody>
      </p:sp>
      <p:pic>
        <p:nvPicPr>
          <p:cNvPr id="470" name="屏幕快照 2019-08-13 01.31.38.png" descr="屏幕快照 2019-08-13 01.31.3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1252" y="3072260"/>
            <a:ext cx="10359520" cy="5769388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Matrix"/>
          <p:cNvSpPr txBox="1"/>
          <p:nvPr/>
        </p:nvSpPr>
        <p:spPr>
          <a:xfrm>
            <a:off x="858779" y="2258968"/>
            <a:ext cx="3482697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200"/>
              </a:spcBef>
              <a:defRPr b="0" sz="2800">
                <a:solidFill>
                  <a:srgbClr val="FFFFFF"/>
                </a:solidFill>
              </a:defRPr>
            </a:lvl1pPr>
          </a:lstStyle>
          <a:p>
            <a:pPr/>
            <a:r>
              <a:t>Matrix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Rectangle"/>
          <p:cNvSpPr/>
          <p:nvPr/>
        </p:nvSpPr>
        <p:spPr>
          <a:xfrm>
            <a:off x="-22874" y="-240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76" name="Example:  Handwritten Digits Recognition"/>
          <p:cNvSpPr txBox="1"/>
          <p:nvPr>
            <p:ph type="title"/>
          </p:nvPr>
        </p:nvSpPr>
        <p:spPr>
          <a:xfrm>
            <a:off x="655347" y="254000"/>
            <a:ext cx="11694106" cy="2159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Example:  Handwritten Digits Recognition </a:t>
            </a:r>
          </a:p>
        </p:txBody>
      </p:sp>
      <p:sp>
        <p:nvSpPr>
          <p:cNvPr id="477" name="Matrix"/>
          <p:cNvSpPr txBox="1"/>
          <p:nvPr/>
        </p:nvSpPr>
        <p:spPr>
          <a:xfrm>
            <a:off x="858779" y="2258968"/>
            <a:ext cx="3482697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200"/>
              </a:spcBef>
              <a:defRPr b="0" sz="2800">
                <a:solidFill>
                  <a:srgbClr val="FFFFFF"/>
                </a:solidFill>
              </a:defRPr>
            </a:lvl1pPr>
          </a:lstStyle>
          <a:p>
            <a:pPr/>
            <a:r>
              <a:t>Matrix</a:t>
            </a:r>
          </a:p>
        </p:txBody>
      </p:sp>
      <p:pic>
        <p:nvPicPr>
          <p:cNvPr id="478" name="屏幕快照 2019-08-13 01.32.00.png" descr="屏幕快照 2019-08-13 01.32.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6392" y="3332767"/>
            <a:ext cx="10052016" cy="55499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Rectangle"/>
          <p:cNvSpPr/>
          <p:nvPr/>
        </p:nvSpPr>
        <p:spPr>
          <a:xfrm>
            <a:off x="-22874" y="-24024"/>
            <a:ext cx="13050549" cy="97762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3" name="Double-click to edit"/>
          <p:cNvSpPr txBox="1"/>
          <p:nvPr>
            <p:ph type="title"/>
          </p:nvPr>
        </p:nvSpPr>
        <p:spPr>
          <a:xfrm>
            <a:off x="655347" y="254000"/>
            <a:ext cx="11694106" cy="2159000"/>
          </a:xfrm>
          <a:prstGeom prst="rect">
            <a:avLst/>
          </a:prstGeom>
        </p:spPr>
        <p:txBody>
          <a:bodyPr/>
          <a:lstStyle/>
          <a:p>
            <a:pPr>
              <a:defRPr sz="4500">
                <a:solidFill>
                  <a:srgbClr val="FFFFFF"/>
                </a:solidFill>
              </a:defRPr>
            </a:pPr>
          </a:p>
        </p:txBody>
      </p:sp>
      <p:sp>
        <p:nvSpPr>
          <p:cNvPr id="484" name="Matrix"/>
          <p:cNvSpPr txBox="1"/>
          <p:nvPr/>
        </p:nvSpPr>
        <p:spPr>
          <a:xfrm>
            <a:off x="858779" y="2258968"/>
            <a:ext cx="3482697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200"/>
              </a:spcBef>
              <a:defRPr b="0" sz="2800">
                <a:solidFill>
                  <a:srgbClr val="FFFFFF"/>
                </a:solidFill>
              </a:defRPr>
            </a:lvl1pPr>
          </a:lstStyle>
          <a:p>
            <a:pPr/>
            <a:r>
              <a:t>Matrix</a:t>
            </a:r>
          </a:p>
        </p:txBody>
      </p:sp>
      <p:pic>
        <p:nvPicPr>
          <p:cNvPr id="485" name="屏幕快照 2019-08-13 01.32.15.png" descr="屏幕快照 2019-08-13 01.32.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9960" y="3362899"/>
            <a:ext cx="9904245" cy="5517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Feedforward fun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Feedforward function</a:t>
            </a:r>
          </a:p>
        </p:txBody>
      </p:sp>
      <p:sp>
        <p:nvSpPr>
          <p:cNvPr id="4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1" name="26-Equation_and_code-01.jpg" descr="26-Equation_and_code-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400300"/>
            <a:ext cx="13004800" cy="698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hank you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 you</a:t>
            </a:r>
          </a:p>
        </p:txBody>
      </p:sp>
      <p:sp>
        <p:nvSpPr>
          <p:cNvPr id="494" name="END"/>
          <p:cNvSpPr txBox="1"/>
          <p:nvPr>
            <p:ph type="body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/>
          <a:lstStyle/>
          <a:p>
            <a:pPr/>
            <a:r>
              <a:t>END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Neuron-like perceptr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Neuron-like perceptron</a:t>
            </a:r>
          </a:p>
        </p:txBody>
      </p:sp>
      <p:sp>
        <p:nvSpPr>
          <p:cNvPr id="153" name="Text"/>
          <p:cNvSpPr txBox="1"/>
          <p:nvPr/>
        </p:nvSpPr>
        <p:spPr>
          <a:xfrm>
            <a:off x="1200150" y="3073399"/>
            <a:ext cx="12700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700"/>
              </a:lnSpc>
              <a:defRPr b="0" sz="1600">
                <a:solidFill>
                  <a:srgbClr val="333333"/>
                </a:solidFill>
                <a:latin typeface="Courier"/>
                <a:ea typeface="Courier"/>
                <a:cs typeface="Courier"/>
                <a:sym typeface="Courier"/>
              </a:defRPr>
            </a:pPr>
          </a:p>
        </p:txBody>
      </p:sp>
      <p:pic>
        <p:nvPicPr>
          <p:cNvPr id="154" name="image-20190812145924967.png" descr="image-201908121459249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10116" y="3178211"/>
            <a:ext cx="4458794" cy="367412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Double-click to edit"/>
          <p:cNvSpPr txBox="1"/>
          <p:nvPr>
            <p:ph type="body" sz="quarter" idx="1"/>
          </p:nvPr>
        </p:nvSpPr>
        <p:spPr>
          <a:xfrm>
            <a:off x="749094" y="3088887"/>
            <a:ext cx="5684565" cy="400269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</p:txBody>
      </p:sp>
      <p:pic>
        <p:nvPicPr>
          <p:cNvPr id="156" name="Blausen_0657_MultipolarNeuron.png" descr="Blausen_0657_MultipolarNeuro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094" y="3088887"/>
            <a:ext cx="5582838" cy="3599814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Neuron"/>
          <p:cNvSpPr txBox="1"/>
          <p:nvPr/>
        </p:nvSpPr>
        <p:spPr>
          <a:xfrm>
            <a:off x="1569345" y="7212696"/>
            <a:ext cx="1439165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b="0" sz="3200"/>
            </a:lvl1pPr>
          </a:lstStyle>
          <a:p>
            <a:pPr/>
            <a:r>
              <a:t>Neuron</a:t>
            </a:r>
          </a:p>
        </p:txBody>
      </p:sp>
      <p:sp>
        <p:nvSpPr>
          <p:cNvPr id="158" name="Perceptron"/>
          <p:cNvSpPr txBox="1"/>
          <p:nvPr/>
        </p:nvSpPr>
        <p:spPr>
          <a:xfrm>
            <a:off x="8792372" y="7342514"/>
            <a:ext cx="2116634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b="0" sz="3200"/>
            </a:lvl1pPr>
          </a:lstStyle>
          <a:p>
            <a:pPr/>
            <a:r>
              <a:t>Perceptron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Binary perceptr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Binary perceptron</a:t>
            </a:r>
          </a:p>
        </p:txBody>
      </p:sp>
      <p:pic>
        <p:nvPicPr>
          <p:cNvPr id="163" name="image-20190812145838616.png" descr="image-201908121458386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7807" y="2495321"/>
            <a:ext cx="5432809" cy="4585419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Group"/>
          <p:cNvSpPr txBox="1"/>
          <p:nvPr/>
        </p:nvSpPr>
        <p:spPr>
          <a:xfrm>
            <a:off x="938556" y="7927883"/>
            <a:ext cx="4598431" cy="93756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o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u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u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{</m:t>
                  </m:r>
                  <m:m>
                    <m:m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aseJc m:val="center"/>
                      <m:plcHide m:val="on"/>
                      <m:mcs>
                        <m:mc>
                          <m:mcPr>
                            <m:count m:val="2"/>
                            <m:mcJc m:val="center"/>
                          </m:mcPr>
                        </m:mc>
                      </m:mcs>
                    </m:mPr>
                    <m:mr>
                      <m:e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sSubSup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∑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</m:sSubSup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e/>
                    </m:mr>
                    <m:mr>
                      <m:e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sSubSup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∑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</m:sSubSup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e/>
                    </m:mr>
                  </m:m>
                </m:oMath>
              </m:oMathPara>
            </a14:m>
            <a:endParaRPr sz="2400"/>
          </a:p>
        </p:txBody>
      </p:sp>
      <p:sp>
        <p:nvSpPr>
          <p:cNvPr id="165" name="Electrical signals -&gt; Input…"/>
          <p:cNvSpPr txBox="1"/>
          <p:nvPr/>
        </p:nvSpPr>
        <p:spPr>
          <a:xfrm>
            <a:off x="6808008" y="3538122"/>
            <a:ext cx="6089944" cy="2302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8937" indent="-388937" algn="l">
              <a:spcBef>
                <a:spcPts val="4200"/>
              </a:spcBef>
              <a:buSzPct val="145000"/>
              <a:buChar char="•"/>
              <a:defRPr b="0" sz="2500"/>
            </a:pPr>
            <a:r>
              <a:t>Electrical signals -&gt; Input</a:t>
            </a:r>
          </a:p>
          <a:p>
            <a:pPr marL="388937" indent="-388937" algn="l">
              <a:spcBef>
                <a:spcPts val="4200"/>
              </a:spcBef>
              <a:buSzPct val="145000"/>
              <a:buChar char="•"/>
              <a:defRPr b="0" sz="2500"/>
            </a:pPr>
            <a:r>
              <a:t>Electrical signals amounts-&gt; weights</a:t>
            </a:r>
          </a:p>
          <a:p>
            <a:pPr marL="388937" indent="-388937" algn="l">
              <a:spcBef>
                <a:spcPts val="4200"/>
              </a:spcBef>
              <a:buSzPct val="145000"/>
              <a:buChar char="•"/>
              <a:defRPr b="0" sz="2500"/>
            </a:pPr>
            <a:r>
              <a:t>Threshold -&gt; Step Function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ishi_odoshi.gif" descr="Shishi_odoshi.gif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75266"/>
            <a:ext cx="13004800" cy="8669868"/>
          </a:xfrm>
          <a:prstGeom prst="rect">
            <a:avLst/>
          </a:prstGeom>
        </p:spPr>
      </p:pic>
      <p:sp>
        <p:nvSpPr>
          <p:cNvPr id="170" name="Imagine a leaky boar fountain"/>
          <p:cNvSpPr txBox="1"/>
          <p:nvPr/>
        </p:nvSpPr>
        <p:spPr>
          <a:xfrm>
            <a:off x="248432" y="102986"/>
            <a:ext cx="12506566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Imagine a leaky boar fountain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A boar fountain step function"/>
          <p:cNvSpPr txBox="1"/>
          <p:nvPr>
            <p:ph type="title"/>
          </p:nvPr>
        </p:nvSpPr>
        <p:spPr>
          <a:xfrm>
            <a:off x="638984" y="254000"/>
            <a:ext cx="12066868" cy="2159000"/>
          </a:xfrm>
          <a:prstGeom prst="rect">
            <a:avLst/>
          </a:prstGeom>
        </p:spPr>
        <p:txBody>
          <a:bodyPr/>
          <a:lstStyle>
            <a:lvl1pPr defTabSz="508254">
              <a:defRPr sz="6960"/>
            </a:lvl1pPr>
          </a:lstStyle>
          <a:p>
            <a:pPr/>
            <a:r>
              <a:t>A boar fountain step function</a:t>
            </a:r>
          </a:p>
        </p:txBody>
      </p:sp>
      <p:sp>
        <p:nvSpPr>
          <p:cNvPr id="173" name="A shishi-odoshi (scareboar) or Indonesian boar fountain is used to scare away boa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4499" indent="-444499">
              <a:defRPr sz="4000"/>
            </a:pPr>
            <a:r>
              <a:t>A shishi-odoshi (scareboar) or Indonesian boar fountain is used to scare away boar</a:t>
            </a:r>
          </a:p>
          <a:p>
            <a:pPr marL="444499" indent="-444499">
              <a:defRPr sz="4000"/>
            </a:pPr>
            <a:r>
              <a:t>In Chinese it’s called a 竹筒敲石 or "knocking stone with bamboo drum"</a:t>
            </a:r>
          </a:p>
          <a:p>
            <a:pPr marL="444499" indent="-444499">
              <a:defRPr sz="4000"/>
            </a:pPr>
            <a:r>
              <a:t>Imagine a leaky one. If the input is too little to tip it over, it just leaks out. If it’s enough, it tips over and makes a loud noise.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