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7.jpeg" ContentType="image/jpeg"/>
  <Override PartName="/ppt/notesSlides/notesSlide7.xml" ContentType="application/vnd.openxmlformats-officedocument.presentationml.notesSlide+xml"/>
  <Override PartName="/ppt/notesSlides/notesSlide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2" name="Shape 142"/>
          <p:cNvSpPr/>
          <p:nvPr>
            <p:ph type="sldImg"/>
          </p:nvPr>
        </p:nvSpPr>
        <p:spPr>
          <a:xfrm>
            <a:off x="1143000" y="685800"/>
            <a:ext cx="4572000" cy="3429000"/>
          </a:xfrm>
          <a:prstGeom prst="rect">
            <a:avLst/>
          </a:prstGeom>
        </p:spPr>
        <p:txBody>
          <a:bodyPr/>
          <a:lstStyle/>
          <a:p>
            <a:pPr/>
          </a:p>
        </p:txBody>
      </p:sp>
      <p:sp>
        <p:nvSpPr>
          <p:cNvPr id="143" name="Shape 14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 Id="rId3" Type="http://schemas.openxmlformats.org/officeDocument/2006/relationships/hyperlink" Target="https://jiuge.thunlp.cn" TargetMode="External"/></Relationships>

</file>

<file path=ppt/notesSlides/_rels/notesSlide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 Id="rId3" Type="http://schemas.openxmlformats.org/officeDocument/2006/relationships/hyperlink" Target="https://developer.nvidia.com/deep-learning" TargetMode="External"/></Relationships>

</file>

<file path=ppt/notesSlides/_rels/notesSlide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 Id="rId3" Type="http://schemas.openxmlformats.org/officeDocument/2006/relationships/hyperlink" Target="https://developer.nvidia.com/deep-learning" TargetMode="External"/></Relationships>

</file>

<file path=ppt/notesSlides/_rels/notesSlide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 Id="rId3" Type="http://schemas.openxmlformats.org/officeDocument/2006/relationships/hyperlink" Target="https://blog.keras.io/the-limitations-of-deep-learning.html" TargetMode="External"/></Relationships>

</file>

<file path=ppt/notesSlides/_rels/notesSlide8.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 Id="rId3" Type="http://schemas.openxmlformats.org/officeDocument/2006/relationships/hyperlink" Target="https://blog.keras.io/the-limitations-of-deep-learning.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p>
            <a:pPr/>
          </a:p>
          <a:p>
            <a:pPr/>
            <a:r>
              <a:rPr u="sng">
                <a:hlinkClick r:id="rId3" invalidUrl="" action="" tgtFrame="" tooltip="" history="1" highlightClick="0" endSnd="0"/>
              </a:rPr>
              <a:t>https://jiuge.thunlp.cn</a:t>
            </a:r>
          </a:p>
          <a:p>
            <a:pPr/>
            <a:r>
              <a:t>https://www.cv-foundation.org/openaccess/content_cvpr_2015/papers/Vinyals_Show_and_Tell_2015_CVPR_paper.pdf</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Shape 202"/>
          <p:cNvSpPr/>
          <p:nvPr>
            <p:ph type="sldImg"/>
          </p:nvPr>
        </p:nvSpPr>
        <p:spPr>
          <a:prstGeom prst="rect">
            <a:avLst/>
          </a:prstGeom>
        </p:spPr>
        <p:txBody>
          <a:bodyPr/>
          <a:lstStyle/>
          <a:p>
            <a:pPr/>
          </a:p>
        </p:txBody>
      </p:sp>
      <p:sp>
        <p:nvSpPr>
          <p:cNvPr id="203" name="Shape 203"/>
          <p:cNvSpPr/>
          <p:nvPr>
            <p:ph type="body" sz="quarter" idx="1"/>
          </p:nvPr>
        </p:nvSpPr>
        <p:spPr>
          <a:prstGeom prst="rect">
            <a:avLst/>
          </a:prstGeom>
        </p:spPr>
        <p:txBody>
          <a:bodyPr/>
          <a:lstStyle/>
          <a:p>
            <a:pPr/>
            <a:r>
              <a:t>Ref:</a:t>
            </a:r>
          </a:p>
          <a:p>
            <a:pPr/>
            <a:r>
              <a:t>https://en.wikipedia.org/wiki/Artificial_intelligence ↩</a:t>
            </a:r>
          </a:p>
          <a:p>
            <a:pPr/>
            <a:r>
              <a:t>https://developer.nvidia.com/deep-learning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a:p>
        </p:txBody>
      </p:sp>
      <p:sp>
        <p:nvSpPr>
          <p:cNvPr id="217" name="Shape 217"/>
          <p:cNvSpPr/>
          <p:nvPr>
            <p:ph type="body" sz="quarter" idx="1"/>
          </p:nvPr>
        </p:nvSpPr>
        <p:spPr>
          <a:prstGeom prst="rect">
            <a:avLst/>
          </a:prstGeom>
        </p:spPr>
        <p:txBody>
          <a:bodyPr/>
          <a:lstStyle/>
          <a:p>
            <a:pPr/>
            <a:r>
              <a:t>Ref:</a:t>
            </a:r>
          </a:p>
          <a:p>
            <a:pPr/>
            <a:r>
              <a:t>https://en.wikipedia.org/wiki/Artificial_intelligence ↩</a:t>
            </a:r>
          </a:p>
          <a:p>
            <a:pPr/>
            <a:r>
              <a:rPr u="sng">
                <a:hlinkClick r:id="rId3" invalidUrl="" action="" tgtFrame="" tooltip="" history="1" highlightClick="0" endSnd="0"/>
              </a:rPr>
              <a:t>https://developer.nvidia.com/deep-learning</a:t>
            </a:r>
          </a:p>
          <a:p>
            <a:pPr/>
            <a:r>
              <a:t>https://towardsdatascience.com/parallel-and-distributed-deep-learning-a-survey-97137ff94e4c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Shape 222"/>
          <p:cNvSpPr/>
          <p:nvPr>
            <p:ph type="sldImg"/>
          </p:nvPr>
        </p:nvSpPr>
        <p:spPr>
          <a:prstGeom prst="rect">
            <a:avLst/>
          </a:prstGeom>
        </p:spPr>
        <p:txBody>
          <a:bodyPr/>
          <a:lstStyle/>
          <a:p>
            <a:pPr/>
          </a:p>
        </p:txBody>
      </p:sp>
      <p:sp>
        <p:nvSpPr>
          <p:cNvPr id="223" name="Shape 223"/>
          <p:cNvSpPr/>
          <p:nvPr>
            <p:ph type="body" sz="quarter" idx="1"/>
          </p:nvPr>
        </p:nvSpPr>
        <p:spPr>
          <a:prstGeom prst="rect">
            <a:avLst/>
          </a:prstGeom>
        </p:spPr>
        <p:txBody>
          <a:bodyPr/>
          <a:lstStyle/>
          <a:p>
            <a:pPr/>
            <a:r>
              <a:t>Ref:</a:t>
            </a:r>
          </a:p>
          <a:p>
            <a:pPr/>
            <a:r>
              <a:t>https://en.wikipedia.org/wiki/Artificial_intelligence ↩</a:t>
            </a:r>
          </a:p>
          <a:p>
            <a:pPr/>
            <a:r>
              <a:rPr u="sng">
                <a:hlinkClick r:id="rId3" invalidUrl="" action="" tgtFrame="" tooltip="" history="1" highlightClick="0" endSnd="0"/>
              </a:rPr>
              <a:t>https://developer.nvidia.com/deep-learning</a:t>
            </a:r>
          </a:p>
          <a:p>
            <a:pPr/>
            <a:r>
              <a:t>https://towardsdatascience.com/parallel-and-distributed-deep-learning-a-survey-97137ff94e4c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Shape 229"/>
          <p:cNvSpPr/>
          <p:nvPr>
            <p:ph type="sldImg"/>
          </p:nvPr>
        </p:nvSpPr>
        <p:spPr>
          <a:prstGeom prst="rect">
            <a:avLst/>
          </a:prstGeom>
        </p:spPr>
        <p:txBody>
          <a:bodyPr/>
          <a:lstStyle/>
          <a:p>
            <a:pPr/>
          </a:p>
        </p:txBody>
      </p:sp>
      <p:sp>
        <p:nvSpPr>
          <p:cNvPr id="230" name="Shape 230"/>
          <p:cNvSpPr/>
          <p:nvPr>
            <p:ph type="body" sz="quarter" idx="1"/>
          </p:nvPr>
        </p:nvSpPr>
        <p:spPr>
          <a:prstGeom prst="rect">
            <a:avLst/>
          </a:prstGeom>
        </p:spPr>
        <p:txBody>
          <a:bodyPr/>
          <a:lstStyle/>
          <a:p>
            <a:pPr/>
            <a:r>
              <a:t>Ref:</a:t>
            </a:r>
          </a:p>
          <a:p>
            <a:pPr/>
            <a:r>
              <a:t>http://introtodeeplearning.com</a:t>
            </a:r>
          </a:p>
          <a:p>
            <a:pPr/>
            <a:r>
              <a:t>https://developer.nvidia.com/deep-learning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a:r>
              <a:t>1. Big Data</a:t>
            </a:r>
          </a:p>
          <a:p>
            <a:pPr/>
            <a:r>
              <a:t>Larger Datasets Easier Collection &amp; Storage</a:t>
            </a:r>
          </a:p>
          <a:p>
            <a:pPr/>
          </a:p>
          <a:p>
            <a:pPr/>
            <a:r>
              <a:t>2. Hardware</a:t>
            </a:r>
          </a:p>
          <a:p>
            <a:pPr/>
            <a:r>
              <a:t>• Graphics Processing Units (GPUs)</a:t>
            </a:r>
          </a:p>
          <a:p>
            <a:pPr marL="305593" indent="-305593">
              <a:buSzPct val="145000"/>
              <a:buChar char="•"/>
            </a:pPr>
            <a:r>
              <a:t>Massively Parallelizable</a:t>
            </a:r>
          </a:p>
          <a:p>
            <a:pPr/>
            <a:r>
              <a:t>3. Software</a:t>
            </a:r>
          </a:p>
          <a:p>
            <a:pPr/>
            <a:r>
              <a:t>• Improved Techniques</a:t>
            </a:r>
          </a:p>
          <a:p>
            <a:pPr marL="305593" indent="-305593">
              <a:buSzPct val="145000"/>
              <a:buChar char="•"/>
            </a:pPr>
            <a:r>
              <a:t>New Models • Toolboxes</a:t>
            </a:r>
          </a:p>
          <a:p>
            <a:pPr/>
          </a:p>
          <a:p>
            <a:pPr/>
            <a:r>
              <a:t>Reference：introtodeeplearning.com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Shape 262"/>
          <p:cNvSpPr/>
          <p:nvPr>
            <p:ph type="sldImg"/>
          </p:nvPr>
        </p:nvSpPr>
        <p:spPr>
          <a:prstGeom prst="rect">
            <a:avLst/>
          </a:prstGeom>
        </p:spPr>
        <p:txBody>
          <a:bodyPr/>
          <a:lstStyle/>
          <a:p>
            <a:pPr/>
          </a:p>
        </p:txBody>
      </p:sp>
      <p:sp>
        <p:nvSpPr>
          <p:cNvPr id="263" name="Shape 263"/>
          <p:cNvSpPr/>
          <p:nvPr>
            <p:ph type="body" sz="quarter" idx="1"/>
          </p:nvPr>
        </p:nvSpPr>
        <p:spPr>
          <a:prstGeom prst="rect">
            <a:avLst/>
          </a:prstGeom>
        </p:spPr>
        <p:txBody>
          <a:bodyPr/>
          <a:lstStyle/>
          <a:p>
            <a:pPr/>
            <a:r>
              <a:t>Ref：</a:t>
            </a:r>
            <a:r>
              <a:rPr u="sng">
                <a:hlinkClick r:id="rId3" invalidUrl="" action="" tgtFrame="" tooltip="" history="1" highlightClick="0" endSnd="0"/>
              </a:rPr>
              <a:t>https://blog.keras.io/the-limitations-of-deep-learning.html</a:t>
            </a:r>
          </a:p>
          <a:p>
            <a:pPr/>
            <a:r>
              <a:t>By taking a picture of a panda and adding to it a "gibbon" gradient, we can get a neural network to classify this panda as a gibbon. </a:t>
            </a:r>
            <a:br/>
            <a:br/>
            <a:r>
              <a:t>This evidences both the brittleness of these models, and the deep difference between the input-to-output mapping that they operate and our own human perception.</a:t>
            </a:r>
          </a:p>
          <a:p>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Shape 269"/>
          <p:cNvSpPr/>
          <p:nvPr>
            <p:ph type="sldImg"/>
          </p:nvPr>
        </p:nvSpPr>
        <p:spPr>
          <a:prstGeom prst="rect">
            <a:avLst/>
          </a:prstGeom>
        </p:spPr>
        <p:txBody>
          <a:bodyPr/>
          <a:lstStyle/>
          <a:p>
            <a:pPr/>
          </a:p>
        </p:txBody>
      </p:sp>
      <p:sp>
        <p:nvSpPr>
          <p:cNvPr id="270" name="Shape 270"/>
          <p:cNvSpPr/>
          <p:nvPr>
            <p:ph type="body" sz="quarter" idx="1"/>
          </p:nvPr>
        </p:nvSpPr>
        <p:spPr>
          <a:prstGeom prst="rect">
            <a:avLst/>
          </a:prstGeom>
        </p:spPr>
        <p:txBody>
          <a:bodyPr/>
          <a:lstStyle/>
          <a:p>
            <a:pPr/>
            <a:r>
              <a:t>Ref：</a:t>
            </a:r>
            <a:r>
              <a:rPr u="sng">
                <a:hlinkClick r:id="rId3" invalidUrl="" action="" tgtFrame="" tooltip="" history="1" highlightClick="0" endSnd="0"/>
              </a:rPr>
              <a:t>https://blog.keras.io/the-limitations-of-deep-learning.html</a:t>
            </a:r>
          </a:p>
          <a:p>
            <a:pPr/>
          </a:p>
          <a:p>
            <a:pPr/>
            <a:r>
              <a:t>In short, deep learning models do not have any understanding of their input, at least not in any human sense. Our own understanding of images, sounds, and language, is grounded in our sensorimotor experience as humans—as embodied earthly creatures. Machine learning models have no access to such experiences and thus cannot "understand" their inputs in any human-relatable way. By annotating large numbers of training examples to feed into our models, we get them to learn a geometric transform that maps data to human concepts on this specific set of examples, but this mapping is just a simplistic sketch of the original model in our minds, the one developed from our experience as embodied agents—it is like a dim image in a mirror.</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标题与副标题">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引文">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在此键入引文。”"/>
          <p:cNvSpPr txBox="1"/>
          <p:nvPr>
            <p:ph type="body" sz="quarter" idx="22"/>
          </p:nvPr>
        </p:nvSpPr>
        <p:spPr>
          <a:xfrm>
            <a:off x="1270000" y="4216400"/>
            <a:ext cx="10464800" cy="711201"/>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“在此键入引文。”</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p:spTree>
      <p:nvGrpSpPr>
        <p:cNvPr id="1" name=""/>
        <p:cNvGrpSpPr/>
        <p:nvPr/>
      </p:nvGrpSpPr>
      <p:grpSpPr>
        <a:xfrm>
          <a:off x="0" y="0"/>
          <a:ext cx="0" cy="0"/>
          <a:chOff x="0" y="0"/>
          <a:chExt cx="0" cy="0"/>
        </a:xfrm>
      </p:grpSpPr>
      <p:sp>
        <p:nvSpPr>
          <p:cNvPr id="102" name="Image"/>
          <p:cNvSpPr/>
          <p:nvPr>
            <p:ph type="pic" idx="21"/>
          </p:nvPr>
        </p:nvSpPr>
        <p:spPr>
          <a:xfrm>
            <a:off x="-949853" y="0"/>
            <a:ext cx="14904506" cy="99441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17" name="Title Text"/>
          <p:cNvSpPr txBox="1"/>
          <p:nvPr>
            <p:ph type="title"/>
          </p:nvPr>
        </p:nvSpPr>
        <p:spPr>
          <a:prstGeom prst="rect">
            <a:avLst/>
          </a:prstGeom>
        </p:spPr>
        <p:txBody>
          <a:bodyPr/>
          <a:lstStyle>
            <a:lvl1pPr>
              <a:defRPr>
                <a:solidFill>
                  <a:srgbClr val="FFFFFF"/>
                </a:solidFill>
              </a:defRPr>
            </a:lvl1pPr>
          </a:lstStyle>
          <a:p>
            <a:pPr/>
            <a:r>
              <a:t>Title Text</a:t>
            </a:r>
          </a:p>
        </p:txBody>
      </p:sp>
      <p:sp>
        <p:nvSpPr>
          <p:cNvPr id="118" name="Body Level One…"/>
          <p:cNvSpPr txBox="1"/>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Title Text"/>
          <p:cNvSpPr txBox="1"/>
          <p:nvPr>
            <p:ph type="title"/>
          </p:nvPr>
        </p:nvSpPr>
        <p:spPr>
          <a:xfrm>
            <a:off x="1270000" y="1638300"/>
            <a:ext cx="10464800" cy="3302000"/>
          </a:xfrm>
          <a:prstGeom prst="rect">
            <a:avLst/>
          </a:prstGeom>
        </p:spPr>
        <p:txBody>
          <a:bodyPr anchor="b"/>
          <a:lstStyle>
            <a:lvl1pPr>
              <a:defRPr>
                <a:solidFill>
                  <a:srgbClr val="FFFFFF"/>
                </a:solidFill>
                <a:latin typeface="Helvetica Light"/>
                <a:ea typeface="Helvetica Light"/>
                <a:cs typeface="Helvetica Light"/>
                <a:sym typeface="Helvetica Light"/>
              </a:defRPr>
            </a:lvl1pPr>
          </a:lstStyle>
          <a:p>
            <a:pPr/>
            <a:r>
              <a:t>Title Text</a:t>
            </a:r>
          </a:p>
        </p:txBody>
      </p:sp>
      <p:sp>
        <p:nvSpPr>
          <p:cNvPr id="127"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a:solidFill>
                  <a:srgbClr val="FFFFFF"/>
                </a:solidFill>
                <a:latin typeface="Helvetica Light"/>
                <a:ea typeface="Helvetica Light"/>
                <a:cs typeface="Helvetica Light"/>
                <a:sym typeface="Helvetica Light"/>
              </a:defRPr>
            </a:lvl1pPr>
            <a:lvl2pPr marL="0" indent="0" algn="ctr">
              <a:spcBef>
                <a:spcPts val="0"/>
              </a:spcBef>
              <a:buSzTx/>
              <a:buNone/>
              <a:defRPr>
                <a:solidFill>
                  <a:srgbClr val="FFFFFF"/>
                </a:solidFill>
                <a:latin typeface="Helvetica Light"/>
                <a:ea typeface="Helvetica Light"/>
                <a:cs typeface="Helvetica Light"/>
                <a:sym typeface="Helvetica Light"/>
              </a:defRPr>
            </a:lvl2pPr>
            <a:lvl3pPr marL="0" indent="0" algn="ctr">
              <a:spcBef>
                <a:spcPts val="0"/>
              </a:spcBef>
              <a:buSzTx/>
              <a:buNone/>
              <a:defRPr>
                <a:solidFill>
                  <a:srgbClr val="FFFFFF"/>
                </a:solidFill>
                <a:latin typeface="Helvetica Light"/>
                <a:ea typeface="Helvetica Light"/>
                <a:cs typeface="Helvetica Light"/>
                <a:sym typeface="Helvetica Light"/>
              </a:defRPr>
            </a:lvl3pPr>
            <a:lvl4pPr marL="0" indent="0" algn="ctr">
              <a:spcBef>
                <a:spcPts val="0"/>
              </a:spcBef>
              <a:buSzTx/>
              <a:buNone/>
              <a:defRPr>
                <a:solidFill>
                  <a:srgbClr val="FFFFFF"/>
                </a:solidFill>
                <a:latin typeface="Helvetica Light"/>
                <a:ea typeface="Helvetica Light"/>
                <a:cs typeface="Helvetica Light"/>
                <a:sym typeface="Helvetica Light"/>
              </a:defRPr>
            </a:lvl4pPr>
            <a:lvl5pPr marL="0" indent="0" algn="ctr">
              <a:spcBef>
                <a:spcPts val="0"/>
              </a:spcBef>
              <a:buSzTx/>
              <a:buNone/>
              <a:defRPr>
                <a:solidFill>
                  <a:srgbClr val="FFFFFF"/>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6311798" y="9245600"/>
            <a:ext cx="368504" cy="381000"/>
          </a:xfrm>
          <a:prstGeom prst="rect">
            <a:avLst/>
          </a:prstGeom>
        </p:spPr>
        <p:txBody>
          <a:bodyPr/>
          <a:lstStyle>
            <a:lvl1pPr>
              <a:defRPr sz="1800">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35" name="Title Text"/>
          <p:cNvSpPr txBox="1"/>
          <p:nvPr>
            <p:ph type="title"/>
          </p:nvPr>
        </p:nvSpPr>
        <p:spPr>
          <a:xfrm>
            <a:off x="893951" y="1608575"/>
            <a:ext cx="11216258" cy="1413505"/>
          </a:xfrm>
          <a:prstGeom prst="rect">
            <a:avLst/>
          </a:prstGeom>
        </p:spPr>
        <p:txBody>
          <a:bodyPr lIns="0" tIns="0" rIns="0" bIns="0"/>
          <a:lstStyle>
            <a:lvl1pPr algn="l" defTabSz="1300480">
              <a:defRPr sz="2400">
                <a:latin typeface="Helvetica"/>
                <a:ea typeface="Helvetica"/>
                <a:cs typeface="Helvetica"/>
                <a:sym typeface="Helvetica"/>
              </a:defRPr>
            </a:lvl1pPr>
          </a:lstStyle>
          <a:p>
            <a:pPr/>
            <a:r>
              <a:t>Title Text</a:t>
            </a:r>
          </a:p>
        </p:txBody>
      </p:sp>
      <p:sp>
        <p:nvSpPr>
          <p:cNvPr id="136" name="Slide Number"/>
          <p:cNvSpPr txBox="1"/>
          <p:nvPr>
            <p:ph type="sldNum" sz="quarter" idx="2"/>
          </p:nvPr>
        </p:nvSpPr>
        <p:spPr>
          <a:xfrm>
            <a:off x="6285653" y="7802457"/>
            <a:ext cx="3034455" cy="393701"/>
          </a:xfrm>
          <a:prstGeom prst="rect">
            <a:avLst/>
          </a:prstGeom>
        </p:spPr>
        <p:txBody>
          <a:bodyPr lIns="48767" tIns="48767" rIns="48767" bIns="48767" anchor="ctr"/>
          <a:lstStyle>
            <a:lvl1pPr algn="r" defTabSz="1300480">
              <a:defRPr spc="-1">
                <a:solidFill>
                  <a:srgbClr val="8B8B8B"/>
                </a:solidFill>
                <a:latin typeface="等线"/>
                <a:ea typeface="等线"/>
                <a:cs typeface="等线"/>
                <a:sym typeface="等线"/>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 水平">
    <p:spTree>
      <p:nvGrpSpPr>
        <p:cNvPr id="1" name=""/>
        <p:cNvGrpSpPr/>
        <p:nvPr/>
      </p:nvGrpSpPr>
      <p:grpSpPr>
        <a:xfrm>
          <a:off x="0" y="0"/>
          <a:ext cx="0" cy="0"/>
          <a:chOff x="0" y="0"/>
          <a:chExt cx="0" cy="0"/>
        </a:xfrm>
      </p:grpSpPr>
      <p:sp>
        <p:nvSpPr>
          <p:cNvPr id="20" name="Image"/>
          <p:cNvSpPr/>
          <p:nvPr>
            <p:ph type="pic" idx="21"/>
          </p:nvPr>
        </p:nvSpPr>
        <p:spPr>
          <a:xfrm>
            <a:off x="1622088" y="289099"/>
            <a:ext cx="9753603" cy="6505789"/>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 - 居中">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 垂直">
    <p:spTree>
      <p:nvGrpSpPr>
        <p:cNvPr id="1" name=""/>
        <p:cNvGrpSpPr/>
        <p:nvPr/>
      </p:nvGrpSpPr>
      <p:grpSpPr>
        <a:xfrm>
          <a:off x="0" y="0"/>
          <a:ext cx="0" cy="0"/>
          <a:chOff x="0" y="0"/>
          <a:chExt cx="0" cy="0"/>
        </a:xfrm>
      </p:grpSpPr>
      <p:sp>
        <p:nvSpPr>
          <p:cNvPr id="38" name="Image"/>
          <p:cNvSpPr/>
          <p:nvPr>
            <p:ph type="pic" idx="21"/>
          </p:nvPr>
        </p:nvSpPr>
        <p:spPr>
          <a:xfrm>
            <a:off x="2263775" y="613833"/>
            <a:ext cx="12401550" cy="8267701"/>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 - 顶部对齐">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与项目符号">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项目符号与照片">
    <p:spTree>
      <p:nvGrpSpPr>
        <p:cNvPr id="1" name=""/>
        <p:cNvGrpSpPr/>
        <p:nvPr/>
      </p:nvGrpSpPr>
      <p:grpSpPr>
        <a:xfrm>
          <a:off x="0" y="0"/>
          <a:ext cx="0" cy="0"/>
          <a:chOff x="0" y="0"/>
          <a:chExt cx="0" cy="0"/>
        </a:xfrm>
      </p:grpSpPr>
      <p:sp>
        <p:nvSpPr>
          <p:cNvPr id="65" name="Image"/>
          <p:cNvSpPr/>
          <p:nvPr>
            <p:ph type="pic" idx="21"/>
          </p:nvPr>
        </p:nvSpPr>
        <p:spPr>
          <a:xfrm>
            <a:off x="4086225" y="2586566"/>
            <a:ext cx="9429750" cy="6286501"/>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项目符号">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 3 联">
    <p:spTree>
      <p:nvGrpSpPr>
        <p:cNvPr id="1" name=""/>
        <p:cNvGrpSpPr/>
        <p:nvPr/>
      </p:nvGrpSpPr>
      <p:grpSpPr>
        <a:xfrm>
          <a:off x="0" y="0"/>
          <a:ext cx="0" cy="0"/>
          <a:chOff x="0" y="0"/>
          <a:chExt cx="0" cy="0"/>
        </a:xfrm>
      </p:grpSpPr>
      <p:sp>
        <p:nvSpPr>
          <p:cNvPr id="83" name="Image"/>
          <p:cNvSpPr/>
          <p:nvPr>
            <p:ph type="pic" sz="quarter" idx="21"/>
          </p:nvPr>
        </p:nvSpPr>
        <p:spPr>
          <a:xfrm>
            <a:off x="6680200" y="5029200"/>
            <a:ext cx="6054748" cy="4038600"/>
          </a:xfrm>
          <a:prstGeom prst="rect">
            <a:avLst/>
          </a:prstGeom>
        </p:spPr>
        <p:txBody>
          <a:bodyPr lIns="91439" tIns="45719" rIns="91439" bIns="45719" anchor="t">
            <a:noAutofit/>
          </a:bodyPr>
          <a:lstStyle/>
          <a:p>
            <a:pPr/>
          </a:p>
        </p:txBody>
      </p:sp>
      <p:sp>
        <p:nvSpPr>
          <p:cNvPr id="84" name="Image"/>
          <p:cNvSpPr/>
          <p:nvPr>
            <p:ph type="pic" sz="quarter" idx="22"/>
          </p:nvPr>
        </p:nvSpPr>
        <p:spPr>
          <a:xfrm>
            <a:off x="6502400" y="889000"/>
            <a:ext cx="5867400" cy="3911601"/>
          </a:xfrm>
          <a:prstGeom prst="rect">
            <a:avLst/>
          </a:prstGeom>
        </p:spPr>
        <p:txBody>
          <a:bodyPr lIns="91439" tIns="45719" rIns="91439" bIns="45719" anchor="t">
            <a:noAutofit/>
          </a:bodyPr>
          <a:lstStyle/>
          <a:p>
            <a:pPr/>
          </a:p>
        </p:txBody>
      </p:sp>
      <p:sp>
        <p:nvSpPr>
          <p:cNvPr id="85" name="Image"/>
          <p:cNvSpPr/>
          <p:nvPr>
            <p:ph type="pic" idx="23"/>
          </p:nvPr>
        </p:nvSpPr>
        <p:spPr>
          <a:xfrm>
            <a:off x="-2374900" y="889000"/>
            <a:ext cx="11982450" cy="79883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6.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s://jiuge.thunlp.cn" TargetMode="External"/></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7.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8.tif"/><Relationship Id="rId4" Type="http://schemas.openxmlformats.org/officeDocument/2006/relationships/image" Target="../media/image9.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0.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1.tif"/><Relationship Id="rId4" Type="http://schemas.openxmlformats.org/officeDocument/2006/relationships/image" Target="../media/image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2.tif"/><Relationship Id="rId4" Type="http://schemas.openxmlformats.org/officeDocument/2006/relationships/image" Target="../media/image13.tif"/><Relationship Id="rId5" Type="http://schemas.openxmlformats.org/officeDocument/2006/relationships/image" Target="../media/image14.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5.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6.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 Id="rId3" Type="http://schemas.openxmlformats.org/officeDocument/2006/relationships/image" Target="../media/image3.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tif"/><Relationship Id="rId3" Type="http://schemas.openxmlformats.org/officeDocument/2006/relationships/image" Target="../media/image5.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Deep Learning Basics"/>
          <p:cNvSpPr txBox="1"/>
          <p:nvPr>
            <p:ph type="title"/>
          </p:nvPr>
        </p:nvSpPr>
        <p:spPr>
          <a:xfrm>
            <a:off x="1270000" y="1638300"/>
            <a:ext cx="10464800" cy="1618754"/>
          </a:xfrm>
          <a:prstGeom prst="rect">
            <a:avLst/>
          </a:prstGeom>
        </p:spPr>
        <p:txBody>
          <a:bodyPr/>
          <a:lstStyle/>
          <a:p>
            <a:pPr/>
            <a:r>
              <a:t>Deep Learning Basics</a:t>
            </a:r>
          </a:p>
        </p:txBody>
      </p:sp>
      <p:sp>
        <p:nvSpPr>
          <p:cNvPr id="146" name="1: Introduction"/>
          <p:cNvSpPr txBox="1"/>
          <p:nvPr>
            <p:ph type="body" sz="quarter" idx="1"/>
          </p:nvPr>
        </p:nvSpPr>
        <p:spPr>
          <a:xfrm>
            <a:off x="1270000" y="4089400"/>
            <a:ext cx="10464800" cy="1130300"/>
          </a:xfrm>
          <a:prstGeom prst="rect">
            <a:avLst/>
          </a:prstGeom>
        </p:spPr>
        <p:txBody>
          <a:bodyPr/>
          <a:lstStyle>
            <a:lvl1pPr defTabSz="490727">
              <a:defRPr sz="6719"/>
            </a:lvl1pPr>
          </a:lstStyle>
          <a:p>
            <a:pPr/>
            <a:r>
              <a:t>1: Introduction</a:t>
            </a:r>
          </a:p>
        </p:txBody>
      </p:sp>
      <p:sp>
        <p:nvSpPr>
          <p:cNvPr id="147" name="Prof Steen…"/>
          <p:cNvSpPr txBox="1"/>
          <p:nvPr/>
        </p:nvSpPr>
        <p:spPr>
          <a:xfrm>
            <a:off x="3347389" y="6159499"/>
            <a:ext cx="6310021" cy="185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3800">
                <a:solidFill>
                  <a:srgbClr val="FFFFFF"/>
                </a:solidFill>
                <a:latin typeface="Helvetica Light"/>
                <a:ea typeface="Helvetica Light"/>
                <a:cs typeface="Helvetica Light"/>
                <a:sym typeface="Helvetica Light"/>
              </a:defRPr>
            </a:pPr>
            <a:r>
              <a:t>Prof Steen</a:t>
            </a:r>
          </a:p>
          <a:p>
            <a:pPr>
              <a:defRPr b="0" sz="3800">
                <a:solidFill>
                  <a:srgbClr val="FFFFFF"/>
                </a:solidFill>
                <a:latin typeface="Helvetica Light"/>
                <a:ea typeface="Helvetica Light"/>
                <a:cs typeface="Helvetica Light"/>
                <a:sym typeface="Helvetica Light"/>
              </a:defRPr>
            </a:pPr>
            <a:r>
              <a:t>EdTech</a:t>
            </a:r>
          </a:p>
          <a:p>
            <a:pPr>
              <a:defRPr b="0" sz="3800">
                <a:solidFill>
                  <a:srgbClr val="FFFFFF"/>
                </a:solidFill>
                <a:latin typeface="Helvetica Light"/>
                <a:ea typeface="Helvetica Light"/>
                <a:cs typeface="Helvetica Light"/>
                <a:sym typeface="Helvetica Light"/>
              </a:defRPr>
            </a:pPr>
            <a:r>
              <a:t>Week 5</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Image" descr="Image"/>
          <p:cNvPicPr>
            <a:picLocks noChangeAspect="1"/>
          </p:cNvPicPr>
          <p:nvPr/>
        </p:nvPicPr>
        <p:blipFill>
          <a:blip r:embed="rId2">
            <a:extLst/>
          </a:blip>
          <a:stretch>
            <a:fillRect/>
          </a:stretch>
        </p:blipFill>
        <p:spPr>
          <a:xfrm>
            <a:off x="1622963" y="3597312"/>
            <a:ext cx="4051721" cy="3968378"/>
          </a:xfrm>
          <a:prstGeom prst="rect">
            <a:avLst/>
          </a:prstGeom>
          <a:ln w="12700">
            <a:miter lim="400000"/>
          </a:ln>
        </p:spPr>
      </p:pic>
      <p:sp>
        <p:nvSpPr>
          <p:cNvPr id="185" name="Application of deep learning"/>
          <p:cNvSpPr txBox="1"/>
          <p:nvPr>
            <p:ph type="title"/>
          </p:nvPr>
        </p:nvSpPr>
        <p:spPr>
          <a:prstGeom prst="rect">
            <a:avLst/>
          </a:prstGeom>
        </p:spPr>
        <p:txBody>
          <a:bodyPr/>
          <a:lstStyle>
            <a:lvl1pPr defTabSz="484886">
              <a:defRPr sz="6640"/>
            </a:lvl1pPr>
          </a:lstStyle>
          <a:p>
            <a:pPr/>
            <a:r>
              <a:t>Application of deep learning</a:t>
            </a:r>
          </a:p>
        </p:txBody>
      </p:sp>
      <p:pic>
        <p:nvPicPr>
          <p:cNvPr id="186" name="Image" descr="Image"/>
          <p:cNvPicPr>
            <a:picLocks noChangeAspect="1"/>
          </p:cNvPicPr>
          <p:nvPr/>
        </p:nvPicPr>
        <p:blipFill>
          <a:blip r:embed="rId3">
            <a:extLst/>
          </a:blip>
          <a:stretch>
            <a:fillRect/>
          </a:stretch>
        </p:blipFill>
        <p:spPr>
          <a:xfrm>
            <a:off x="6840772" y="3617872"/>
            <a:ext cx="5118675" cy="3814760"/>
          </a:xfrm>
          <a:prstGeom prst="rect">
            <a:avLst/>
          </a:prstGeom>
          <a:ln w="12700">
            <a:miter lim="400000"/>
          </a:ln>
        </p:spPr>
      </p:pic>
      <p:sp>
        <p:nvSpPr>
          <p:cNvPr id="187" name="Emotion Detection"/>
          <p:cNvSpPr txBox="1"/>
          <p:nvPr/>
        </p:nvSpPr>
        <p:spPr>
          <a:xfrm>
            <a:off x="2326818" y="7707965"/>
            <a:ext cx="282275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Emotion Detection</a:t>
            </a:r>
          </a:p>
        </p:txBody>
      </p:sp>
      <p:sp>
        <p:nvSpPr>
          <p:cNvPr id="188" name="Style Transfer"/>
          <p:cNvSpPr txBox="1"/>
          <p:nvPr/>
        </p:nvSpPr>
        <p:spPr>
          <a:xfrm>
            <a:off x="8346568" y="7651716"/>
            <a:ext cx="210708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Style Transfer</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 name="Image" descr="Image"/>
          <p:cNvPicPr>
            <a:picLocks noChangeAspect="1"/>
          </p:cNvPicPr>
          <p:nvPr/>
        </p:nvPicPr>
        <p:blipFill>
          <a:blip r:embed="rId3">
            <a:extLst/>
          </a:blip>
          <a:stretch>
            <a:fillRect/>
          </a:stretch>
        </p:blipFill>
        <p:spPr>
          <a:xfrm>
            <a:off x="537662" y="3065338"/>
            <a:ext cx="5297673" cy="4207639"/>
          </a:xfrm>
          <a:prstGeom prst="rect">
            <a:avLst/>
          </a:prstGeom>
          <a:ln w="12700">
            <a:miter lim="400000"/>
          </a:ln>
        </p:spPr>
      </p:pic>
      <p:pic>
        <p:nvPicPr>
          <p:cNvPr id="191" name="Image" descr="Image"/>
          <p:cNvPicPr>
            <a:picLocks noChangeAspect="1"/>
          </p:cNvPicPr>
          <p:nvPr/>
        </p:nvPicPr>
        <p:blipFill>
          <a:blip r:embed="rId4">
            <a:extLst/>
          </a:blip>
          <a:stretch>
            <a:fillRect/>
          </a:stretch>
        </p:blipFill>
        <p:spPr>
          <a:xfrm>
            <a:off x="5969353" y="2909724"/>
            <a:ext cx="6855450" cy="4518867"/>
          </a:xfrm>
          <a:prstGeom prst="rect">
            <a:avLst/>
          </a:prstGeom>
          <a:ln w="12700">
            <a:miter lim="400000"/>
          </a:ln>
        </p:spPr>
      </p:pic>
      <p:sp>
        <p:nvSpPr>
          <p:cNvPr id="192" name="Application of deep learning"/>
          <p:cNvSpPr txBox="1"/>
          <p:nvPr>
            <p:ph type="title"/>
          </p:nvPr>
        </p:nvSpPr>
        <p:spPr>
          <a:prstGeom prst="rect">
            <a:avLst/>
          </a:prstGeom>
        </p:spPr>
        <p:txBody>
          <a:bodyPr/>
          <a:lstStyle>
            <a:lvl1pPr defTabSz="484886">
              <a:defRPr sz="6640"/>
            </a:lvl1pPr>
          </a:lstStyle>
          <a:p>
            <a:pPr/>
            <a:r>
              <a:t>Application of deep learning</a:t>
            </a:r>
          </a:p>
        </p:txBody>
      </p:sp>
      <p:sp>
        <p:nvSpPr>
          <p:cNvPr id="193" name="Automatic writing poetry"/>
          <p:cNvSpPr txBox="1"/>
          <p:nvPr/>
        </p:nvSpPr>
        <p:spPr>
          <a:xfrm>
            <a:off x="1332247" y="7745317"/>
            <a:ext cx="370850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Automatic writing poetry</a:t>
            </a:r>
          </a:p>
        </p:txBody>
      </p:sp>
      <p:sp>
        <p:nvSpPr>
          <p:cNvPr id="194" name="Automatically generate image titles"/>
          <p:cNvSpPr txBox="1"/>
          <p:nvPr/>
        </p:nvSpPr>
        <p:spPr>
          <a:xfrm>
            <a:off x="7068582" y="7745317"/>
            <a:ext cx="5248047"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Automatically generate image titles</a:t>
            </a:r>
          </a:p>
        </p:txBody>
      </p:sp>
      <p:sp>
        <p:nvSpPr>
          <p:cNvPr id="195" name="Reference…"/>
          <p:cNvSpPr txBox="1"/>
          <p:nvPr/>
        </p:nvSpPr>
        <p:spPr>
          <a:xfrm>
            <a:off x="292495" y="8816381"/>
            <a:ext cx="5001159" cy="6932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17999"/>
              </a:lnSpc>
              <a:defRPr b="0" sz="1200"/>
            </a:pPr>
            <a:r>
              <a:t>Reference</a:t>
            </a:r>
          </a:p>
          <a:p>
            <a:pPr algn="l" defTabSz="457200">
              <a:lnSpc>
                <a:spcPct val="117999"/>
              </a:lnSpc>
              <a:defRPr b="0" sz="1200"/>
            </a:pPr>
            <a:r>
              <a:rPr u="sng">
                <a:hlinkClick r:id="rId5" invalidUrl="" action="" tgtFrame="" tooltip="" history="1" highlightClick="0" endSnd="0"/>
              </a:rPr>
              <a:t>https://jiuge.thunlp.cn</a:t>
            </a:r>
          </a:p>
          <a:p>
            <a:pPr algn="l" defTabSz="457200">
              <a:lnSpc>
                <a:spcPct val="117999"/>
              </a:lnSpc>
              <a:defRPr b="0" sz="1200"/>
            </a:pPr>
            <a:r>
              <a:t>https://www.cv-foundation.org/openaccess/content_cvpr_2015/papers/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What is Artificial Intelligence?"/>
          <p:cNvSpPr txBox="1"/>
          <p:nvPr>
            <p:ph type="title"/>
          </p:nvPr>
        </p:nvSpPr>
        <p:spPr>
          <a:prstGeom prst="rect">
            <a:avLst/>
          </a:prstGeom>
        </p:spPr>
        <p:txBody>
          <a:bodyPr/>
          <a:lstStyle>
            <a:lvl1pPr>
              <a:defRPr sz="6100"/>
            </a:lvl1pPr>
          </a:lstStyle>
          <a:p>
            <a:pPr/>
            <a:r>
              <a:t>What is Artificial Intelligence?</a:t>
            </a:r>
          </a:p>
        </p:txBody>
      </p:sp>
      <p:pic>
        <p:nvPicPr>
          <p:cNvPr id="200" name="Image" descr="Image"/>
          <p:cNvPicPr>
            <a:picLocks noChangeAspect="1"/>
          </p:cNvPicPr>
          <p:nvPr/>
        </p:nvPicPr>
        <p:blipFill>
          <a:blip r:embed="rId3">
            <a:extLst/>
          </a:blip>
          <a:stretch>
            <a:fillRect/>
          </a:stretch>
        </p:blipFill>
        <p:spPr>
          <a:xfrm>
            <a:off x="1085037" y="6866393"/>
            <a:ext cx="4336831" cy="2433750"/>
          </a:xfrm>
          <a:prstGeom prst="rect">
            <a:avLst/>
          </a:prstGeom>
          <a:ln w="12700">
            <a:miter lim="400000"/>
          </a:ln>
        </p:spPr>
      </p:pic>
      <p:sp>
        <p:nvSpPr>
          <p:cNvPr id="201" name="The intelligence demonstrated by machines is called Artificial Intelligence.…"/>
          <p:cNvSpPr txBox="1"/>
          <p:nvPr/>
        </p:nvSpPr>
        <p:spPr>
          <a:xfrm>
            <a:off x="843336" y="2711338"/>
            <a:ext cx="11099800" cy="35192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44500" indent="-444500" algn="l">
              <a:spcBef>
                <a:spcPts val="4200"/>
              </a:spcBef>
              <a:buSzPct val="145000"/>
              <a:buChar char="•"/>
              <a:defRPr b="0" sz="3200"/>
            </a:pPr>
            <a:r>
              <a:t>The intelligence demonstrated by machines is called Artificial Intelligence.</a:t>
            </a:r>
          </a:p>
          <a:p>
            <a:pPr marL="444500" indent="-444500" algn="l">
              <a:spcBef>
                <a:spcPts val="4200"/>
              </a:spcBef>
              <a:buSzPct val="145000"/>
              <a:buChar char="•"/>
              <a:defRPr b="0" sz="3200"/>
            </a:pPr>
            <a:r>
              <a:t>Colloquially, the term “artificial intelligence” is used to describe machines that mimic “cognitive” functions that humans associate with other human minds, such as “learning” and “problem-solving”.</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What is Machine Learning?"/>
          <p:cNvSpPr txBox="1"/>
          <p:nvPr>
            <p:ph type="title"/>
          </p:nvPr>
        </p:nvSpPr>
        <p:spPr>
          <a:prstGeom prst="rect">
            <a:avLst/>
          </a:prstGeom>
        </p:spPr>
        <p:txBody>
          <a:bodyPr/>
          <a:lstStyle>
            <a:lvl1pPr>
              <a:defRPr sz="6100"/>
            </a:lvl1pPr>
          </a:lstStyle>
          <a:p>
            <a:pPr/>
            <a:r>
              <a:t>What is Machine Learning?</a:t>
            </a:r>
          </a:p>
        </p:txBody>
      </p:sp>
      <p:sp>
        <p:nvSpPr>
          <p:cNvPr id="206" name="A subset of Artificial Intelligence.…"/>
          <p:cNvSpPr txBox="1"/>
          <p:nvPr/>
        </p:nvSpPr>
        <p:spPr>
          <a:xfrm>
            <a:off x="1154689" y="2462062"/>
            <a:ext cx="10334725" cy="35192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44500" indent="-444500" algn="l">
              <a:spcBef>
                <a:spcPts val="4200"/>
              </a:spcBef>
              <a:buSzPct val="145000"/>
              <a:buChar char="•"/>
              <a:defRPr b="0" sz="3200"/>
            </a:pPr>
            <a:r>
              <a:t>A subset of Artificial Intelligence.</a:t>
            </a:r>
          </a:p>
          <a:p>
            <a:pPr marL="444500" indent="-444500" algn="l">
              <a:spcBef>
                <a:spcPts val="4200"/>
              </a:spcBef>
              <a:buSzPct val="145000"/>
              <a:buChar char="•"/>
              <a:defRPr b="0" sz="3200"/>
            </a:pPr>
            <a:r>
              <a:t>It gives computers the ability to learn from data without explicitly being programmed.</a:t>
            </a:r>
            <a:br/>
            <a:br/>
            <a:br/>
          </a:p>
        </p:txBody>
      </p:sp>
      <p:sp>
        <p:nvSpPr>
          <p:cNvPr id="207" name="Learn"/>
          <p:cNvSpPr txBox="1"/>
          <p:nvPr/>
        </p:nvSpPr>
        <p:spPr>
          <a:xfrm>
            <a:off x="797269" y="7221205"/>
            <a:ext cx="949758"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Learn</a:t>
            </a:r>
          </a:p>
        </p:txBody>
      </p:sp>
      <p:grpSp>
        <p:nvGrpSpPr>
          <p:cNvPr id="211" name="Group"/>
          <p:cNvGrpSpPr/>
          <p:nvPr/>
        </p:nvGrpSpPr>
        <p:grpSpPr>
          <a:xfrm>
            <a:off x="3081483" y="5670004"/>
            <a:ext cx="1739495" cy="3101871"/>
            <a:chOff x="0" y="0"/>
            <a:chExt cx="1739493" cy="3101869"/>
          </a:xfrm>
        </p:grpSpPr>
        <p:pic>
          <p:nvPicPr>
            <p:cNvPr id="208" name="Image" descr="Image"/>
            <p:cNvPicPr>
              <a:picLocks noChangeAspect="1"/>
            </p:cNvPicPr>
            <p:nvPr/>
          </p:nvPicPr>
          <p:blipFill>
            <a:blip r:embed="rId3">
              <a:extLst/>
            </a:blip>
            <a:stretch>
              <a:fillRect/>
            </a:stretch>
          </p:blipFill>
          <p:spPr>
            <a:xfrm>
              <a:off x="248047" y="1226579"/>
              <a:ext cx="1243400" cy="1875291"/>
            </a:xfrm>
            <a:prstGeom prst="rect">
              <a:avLst/>
            </a:prstGeom>
            <a:ln w="12700" cap="flat">
              <a:noFill/>
              <a:miter lim="400000"/>
            </a:ln>
            <a:effectLst/>
          </p:spPr>
        </p:pic>
        <p:sp>
          <p:nvSpPr>
            <p:cNvPr id="209" name="Experience"/>
            <p:cNvSpPr txBox="1"/>
            <p:nvPr/>
          </p:nvSpPr>
          <p:spPr>
            <a:xfrm>
              <a:off x="-1" y="-1"/>
              <a:ext cx="1739495"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Experience</a:t>
              </a:r>
            </a:p>
          </p:txBody>
        </p:sp>
        <p:sp>
          <p:nvSpPr>
            <p:cNvPr id="210" name="Line"/>
            <p:cNvSpPr/>
            <p:nvPr/>
          </p:nvSpPr>
          <p:spPr>
            <a:xfrm>
              <a:off x="869746" y="613289"/>
              <a:ext cx="1" cy="461059"/>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215" name="Group"/>
          <p:cNvGrpSpPr/>
          <p:nvPr/>
        </p:nvGrpSpPr>
        <p:grpSpPr>
          <a:xfrm>
            <a:off x="6976672" y="5670004"/>
            <a:ext cx="1590924" cy="3101871"/>
            <a:chOff x="0" y="0"/>
            <a:chExt cx="1590922" cy="3101869"/>
          </a:xfrm>
        </p:grpSpPr>
        <p:pic>
          <p:nvPicPr>
            <p:cNvPr id="212" name="Image" descr="Image"/>
            <p:cNvPicPr>
              <a:picLocks noChangeAspect="1"/>
            </p:cNvPicPr>
            <p:nvPr/>
          </p:nvPicPr>
          <p:blipFill>
            <a:blip r:embed="rId4">
              <a:extLst/>
            </a:blip>
            <a:stretch>
              <a:fillRect/>
            </a:stretch>
          </p:blipFill>
          <p:spPr>
            <a:xfrm>
              <a:off x="0" y="1226579"/>
              <a:ext cx="1590923" cy="1875291"/>
            </a:xfrm>
            <a:prstGeom prst="rect">
              <a:avLst/>
            </a:prstGeom>
            <a:ln w="12700" cap="flat">
              <a:noFill/>
              <a:miter lim="400000"/>
            </a:ln>
            <a:effectLst/>
          </p:spPr>
        </p:pic>
        <p:sp>
          <p:nvSpPr>
            <p:cNvPr id="213" name="Big Data"/>
            <p:cNvSpPr txBox="1"/>
            <p:nvPr/>
          </p:nvSpPr>
          <p:spPr>
            <a:xfrm>
              <a:off x="114689" y="-1"/>
              <a:ext cx="1361543"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Big Data</a:t>
              </a:r>
            </a:p>
          </p:txBody>
        </p:sp>
        <p:sp>
          <p:nvSpPr>
            <p:cNvPr id="214" name="Line"/>
            <p:cNvSpPr/>
            <p:nvPr/>
          </p:nvSpPr>
          <p:spPr>
            <a:xfrm flipH="1">
              <a:off x="795460" y="613289"/>
              <a:ext cx="1" cy="461059"/>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What is Deep Learning?"/>
          <p:cNvSpPr txBox="1"/>
          <p:nvPr>
            <p:ph type="title"/>
          </p:nvPr>
        </p:nvSpPr>
        <p:spPr>
          <a:prstGeom prst="rect">
            <a:avLst/>
          </a:prstGeom>
        </p:spPr>
        <p:txBody>
          <a:bodyPr/>
          <a:lstStyle>
            <a:lvl1pPr>
              <a:defRPr sz="6100"/>
            </a:lvl1pPr>
          </a:lstStyle>
          <a:p>
            <a:pPr/>
            <a:r>
              <a:t>What is Deep Learning?</a:t>
            </a:r>
          </a:p>
        </p:txBody>
      </p:sp>
      <p:sp>
        <p:nvSpPr>
          <p:cNvPr id="220" name="A subfield of machine learning concerned with algorithms inspired by the structure and function of the brain called artificial neural networks."/>
          <p:cNvSpPr txBox="1"/>
          <p:nvPr/>
        </p:nvSpPr>
        <p:spPr>
          <a:xfrm>
            <a:off x="1154689" y="2519915"/>
            <a:ext cx="11517451" cy="29985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44500" indent="-444500" algn="l">
              <a:spcBef>
                <a:spcPts val="4200"/>
              </a:spcBef>
              <a:buSzPct val="145000"/>
              <a:buChar char="•"/>
              <a:defRPr b="0" sz="3200"/>
            </a:pPr>
            <a:r>
              <a:t>A subfield of machine learning concerned with algorithms inspired by the structure and function of the brain called </a:t>
            </a:r>
            <a:r>
              <a:rPr b="1"/>
              <a:t>artificial neural networks</a:t>
            </a:r>
            <a:r>
              <a:t>.</a:t>
            </a:r>
            <a:br/>
            <a:br/>
            <a:br/>
          </a:p>
        </p:txBody>
      </p:sp>
      <p:pic>
        <p:nvPicPr>
          <p:cNvPr id="221" name="Image" descr="Image"/>
          <p:cNvPicPr>
            <a:picLocks noChangeAspect="1"/>
          </p:cNvPicPr>
          <p:nvPr/>
        </p:nvPicPr>
        <p:blipFill>
          <a:blip r:embed="rId3">
            <a:extLst/>
          </a:blip>
          <a:stretch>
            <a:fillRect/>
          </a:stretch>
        </p:blipFill>
        <p:spPr>
          <a:xfrm>
            <a:off x="2588746" y="5072484"/>
            <a:ext cx="7444814" cy="3871305"/>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AI, ML &amp; DL"/>
          <p:cNvSpPr txBox="1"/>
          <p:nvPr>
            <p:ph type="title"/>
          </p:nvPr>
        </p:nvSpPr>
        <p:spPr>
          <a:prstGeom prst="rect">
            <a:avLst/>
          </a:prstGeom>
        </p:spPr>
        <p:txBody>
          <a:bodyPr/>
          <a:lstStyle/>
          <a:p>
            <a:pPr/>
            <a:r>
              <a:t>AI, ML &amp; DL</a:t>
            </a:r>
          </a:p>
        </p:txBody>
      </p:sp>
      <p:grpSp>
        <p:nvGrpSpPr>
          <p:cNvPr id="228" name="Group"/>
          <p:cNvGrpSpPr/>
          <p:nvPr/>
        </p:nvGrpSpPr>
        <p:grpSpPr>
          <a:xfrm>
            <a:off x="666158" y="2201329"/>
            <a:ext cx="11672484" cy="7078142"/>
            <a:chOff x="0" y="0"/>
            <a:chExt cx="11672482" cy="7078140"/>
          </a:xfrm>
        </p:grpSpPr>
        <p:pic>
          <p:nvPicPr>
            <p:cNvPr id="226" name="Image" descr="Image"/>
            <p:cNvPicPr>
              <a:picLocks noChangeAspect="1"/>
            </p:cNvPicPr>
            <p:nvPr/>
          </p:nvPicPr>
          <p:blipFill>
            <a:blip r:embed="rId3">
              <a:extLst/>
            </a:blip>
            <a:stretch>
              <a:fillRect/>
            </a:stretch>
          </p:blipFill>
          <p:spPr>
            <a:xfrm>
              <a:off x="153633" y="0"/>
              <a:ext cx="11127209" cy="7078141"/>
            </a:xfrm>
            <a:prstGeom prst="rect">
              <a:avLst/>
            </a:prstGeom>
            <a:ln w="12700" cap="flat">
              <a:noFill/>
              <a:miter lim="400000"/>
            </a:ln>
            <a:effectLst/>
          </p:spPr>
        </p:pic>
        <p:pic>
          <p:nvPicPr>
            <p:cNvPr id="227" name="Image" descr="Image"/>
            <p:cNvPicPr>
              <a:picLocks noChangeAspect="1"/>
            </p:cNvPicPr>
            <p:nvPr/>
          </p:nvPicPr>
          <p:blipFill>
            <a:blip r:embed="rId4">
              <a:extLst/>
            </a:blip>
            <a:stretch>
              <a:fillRect/>
            </a:stretch>
          </p:blipFill>
          <p:spPr>
            <a:xfrm>
              <a:off x="0" y="451240"/>
              <a:ext cx="11672483" cy="493799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Why Now?"/>
          <p:cNvSpPr txBox="1"/>
          <p:nvPr>
            <p:ph type="title"/>
          </p:nvPr>
        </p:nvSpPr>
        <p:spPr>
          <a:prstGeom prst="rect">
            <a:avLst/>
          </a:prstGeom>
        </p:spPr>
        <p:txBody>
          <a:bodyPr/>
          <a:lstStyle/>
          <a:p>
            <a:pPr/>
            <a:r>
              <a:t>Why Now?</a:t>
            </a:r>
          </a:p>
        </p:txBody>
      </p:sp>
      <p:sp>
        <p:nvSpPr>
          <p:cNvPr id="233" name="Big Data"/>
          <p:cNvSpPr txBox="1"/>
          <p:nvPr/>
        </p:nvSpPr>
        <p:spPr>
          <a:xfrm>
            <a:off x="1539365" y="6342026"/>
            <a:ext cx="1679754"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4200"/>
              </a:spcBef>
              <a:defRPr b="0" sz="3200"/>
            </a:lvl1pPr>
          </a:lstStyle>
          <a:p>
            <a:pPr/>
            <a:r>
              <a:t>Big Data</a:t>
            </a:r>
          </a:p>
        </p:txBody>
      </p:sp>
      <p:sp>
        <p:nvSpPr>
          <p:cNvPr id="234" name="Hardware"/>
          <p:cNvSpPr txBox="1"/>
          <p:nvPr/>
        </p:nvSpPr>
        <p:spPr>
          <a:xfrm>
            <a:off x="6006427" y="6342026"/>
            <a:ext cx="1867511"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4200"/>
              </a:spcBef>
              <a:defRPr b="0" sz="3200"/>
            </a:lvl1pPr>
          </a:lstStyle>
          <a:p>
            <a:pPr/>
            <a:r>
              <a:t>Hardware</a:t>
            </a:r>
          </a:p>
        </p:txBody>
      </p:sp>
      <p:sp>
        <p:nvSpPr>
          <p:cNvPr id="235" name="Software"/>
          <p:cNvSpPr txBox="1"/>
          <p:nvPr/>
        </p:nvSpPr>
        <p:spPr>
          <a:xfrm>
            <a:off x="10192342" y="6247437"/>
            <a:ext cx="1844753"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4200"/>
              </a:spcBef>
              <a:defRPr b="0" sz="3200"/>
            </a:lvl1pPr>
          </a:lstStyle>
          <a:p>
            <a:pPr/>
            <a:r>
              <a:t>Software </a:t>
            </a:r>
            <a:endParaRPr sz="1200">
              <a:latin typeface="Times Roman"/>
              <a:ea typeface="Times Roman"/>
              <a:cs typeface="Times Roman"/>
              <a:sym typeface="Times Roman"/>
            </a:endParaRPr>
          </a:p>
        </p:txBody>
      </p:sp>
      <p:pic>
        <p:nvPicPr>
          <p:cNvPr id="236" name="Image" descr="Image"/>
          <p:cNvPicPr>
            <a:picLocks noChangeAspect="1"/>
          </p:cNvPicPr>
          <p:nvPr/>
        </p:nvPicPr>
        <p:blipFill>
          <a:blip r:embed="rId3">
            <a:extLst/>
          </a:blip>
          <a:stretch>
            <a:fillRect/>
          </a:stretch>
        </p:blipFill>
        <p:spPr>
          <a:xfrm>
            <a:off x="5107413" y="3461129"/>
            <a:ext cx="3665538" cy="1832769"/>
          </a:xfrm>
          <a:prstGeom prst="rect">
            <a:avLst/>
          </a:prstGeom>
          <a:ln w="12700">
            <a:miter lim="400000"/>
          </a:ln>
        </p:spPr>
      </p:pic>
      <p:pic>
        <p:nvPicPr>
          <p:cNvPr id="237" name="Image" descr="Image"/>
          <p:cNvPicPr>
            <a:picLocks noChangeAspect="1"/>
          </p:cNvPicPr>
          <p:nvPr/>
        </p:nvPicPr>
        <p:blipFill>
          <a:blip r:embed="rId4">
            <a:extLst/>
          </a:blip>
          <a:srcRect l="4842" t="0" r="6859" b="0"/>
          <a:stretch>
            <a:fillRect/>
          </a:stretch>
        </p:blipFill>
        <p:spPr>
          <a:xfrm>
            <a:off x="356171" y="3461129"/>
            <a:ext cx="4045974" cy="1832871"/>
          </a:xfrm>
          <a:prstGeom prst="rect">
            <a:avLst/>
          </a:prstGeom>
          <a:ln w="12700">
            <a:miter lim="400000"/>
          </a:ln>
        </p:spPr>
      </p:pic>
      <p:pic>
        <p:nvPicPr>
          <p:cNvPr id="238" name="Image" descr="Image"/>
          <p:cNvPicPr>
            <a:picLocks noChangeAspect="1"/>
          </p:cNvPicPr>
          <p:nvPr/>
        </p:nvPicPr>
        <p:blipFill>
          <a:blip r:embed="rId5">
            <a:extLst/>
          </a:blip>
          <a:srcRect l="14267" t="5682" r="14267" b="13565"/>
          <a:stretch>
            <a:fillRect/>
          </a:stretch>
        </p:blipFill>
        <p:spPr>
          <a:xfrm>
            <a:off x="9595481" y="3224108"/>
            <a:ext cx="3076738" cy="1955561"/>
          </a:xfrm>
          <a:prstGeom prst="rect">
            <a:avLst/>
          </a:prstGeom>
          <a:ln w="12700">
            <a:miter lim="400000"/>
          </a:ln>
        </p:spPr>
      </p:pic>
      <p:sp>
        <p:nvSpPr>
          <p:cNvPr id="239" name="Improved Tools"/>
          <p:cNvSpPr txBox="1"/>
          <p:nvPr/>
        </p:nvSpPr>
        <p:spPr>
          <a:xfrm>
            <a:off x="9968972" y="7155923"/>
            <a:ext cx="2329594" cy="4366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305593" indent="-305593" algn="l" defTabSz="457200">
              <a:lnSpc>
                <a:spcPct val="117999"/>
              </a:lnSpc>
              <a:buSzPct val="145000"/>
              <a:buChar char="•"/>
              <a:defRPr b="0" sz="2200"/>
            </a:lvl1pPr>
          </a:lstStyle>
          <a:p>
            <a:pPr/>
            <a:r>
              <a:t>Improved Tools</a:t>
            </a:r>
          </a:p>
        </p:txBody>
      </p:sp>
      <p:sp>
        <p:nvSpPr>
          <p:cNvPr id="240" name="• Graphics Processing Units (GPUs)…"/>
          <p:cNvSpPr txBox="1"/>
          <p:nvPr/>
        </p:nvSpPr>
        <p:spPr>
          <a:xfrm>
            <a:off x="4800570" y="7190562"/>
            <a:ext cx="4563467" cy="8398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17999"/>
              </a:lnSpc>
              <a:defRPr b="0" sz="2200"/>
            </a:pPr>
            <a:r>
              <a:t>• Graphics Processing Units (GPUs)</a:t>
            </a:r>
          </a:p>
          <a:p>
            <a:pPr marL="305593" indent="-305593" algn="l" defTabSz="457200">
              <a:lnSpc>
                <a:spcPct val="117999"/>
              </a:lnSpc>
              <a:buSzPct val="145000"/>
              <a:buChar char="•"/>
              <a:defRPr b="0" sz="2200"/>
            </a:pPr>
            <a:r>
              <a:t>Massively Parallelizable</a:t>
            </a:r>
          </a:p>
        </p:txBody>
      </p:sp>
      <p:sp>
        <p:nvSpPr>
          <p:cNvPr id="241" name="Larger Datasets Easier Collection &amp; Storage"/>
          <p:cNvSpPr txBox="1"/>
          <p:nvPr/>
        </p:nvSpPr>
        <p:spPr>
          <a:xfrm>
            <a:off x="902217" y="7190562"/>
            <a:ext cx="3207276" cy="8398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2200"/>
            </a:lvl1pPr>
          </a:lstStyle>
          <a:p>
            <a:pPr/>
            <a:r>
              <a:t>Larger Datasets Easier Collection &amp; Storage</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A success story"/>
          <p:cNvSpPr txBox="1"/>
          <p:nvPr>
            <p:ph type="title"/>
          </p:nvPr>
        </p:nvSpPr>
        <p:spPr>
          <a:prstGeom prst="rect">
            <a:avLst/>
          </a:prstGeom>
        </p:spPr>
        <p:txBody>
          <a:bodyPr/>
          <a:lstStyle/>
          <a:p>
            <a:pPr/>
            <a:r>
              <a:t>A success story</a:t>
            </a:r>
          </a:p>
        </p:txBody>
      </p:sp>
      <p:sp>
        <p:nvSpPr>
          <p:cNvPr id="246" name="In medical diagnosis, deep learning can provide excellent results very cheaply — and possibly do better than doctors"/>
          <p:cNvSpPr txBox="1"/>
          <p:nvPr>
            <p:ph type="body" idx="1"/>
          </p:nvPr>
        </p:nvSpPr>
        <p:spPr>
          <a:prstGeom prst="rect">
            <a:avLst/>
          </a:prstGeom>
        </p:spPr>
        <p:txBody>
          <a:bodyPr/>
          <a:lstStyle/>
          <a:p>
            <a:pPr/>
            <a:r>
              <a:t>In medical diagnosis, deep learning can provide excellent results very cheaply — and possibly do better than doctors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TextShape 1"/>
          <p:cNvSpPr txBox="1"/>
          <p:nvPr/>
        </p:nvSpPr>
        <p:spPr>
          <a:xfrm>
            <a:off x="995711" y="6548060"/>
            <a:ext cx="10698242" cy="8849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spAutoFit/>
          </a:bodyPr>
          <a:lstStyle>
            <a:lvl1pPr defTabSz="1300480">
              <a:lnSpc>
                <a:spcPct val="90000"/>
              </a:lnSpc>
              <a:defRPr b="0" spc="-1" sz="4400">
                <a:latin typeface="等线 Light"/>
                <a:ea typeface="等线 Light"/>
                <a:cs typeface="等线 Light"/>
                <a:sym typeface="等线 Light"/>
              </a:defRPr>
            </a:lvl1pPr>
          </a:lstStyle>
          <a:p>
            <a:pPr/>
            <a:r>
              <a:t>An example of CTG (胎心图)</a:t>
            </a:r>
          </a:p>
        </p:txBody>
      </p:sp>
      <p:pic>
        <p:nvPicPr>
          <p:cNvPr id="249" name="内容占位符 4" descr="内容占位符 4"/>
          <p:cNvPicPr>
            <a:picLocks noChangeAspect="1"/>
          </p:cNvPicPr>
          <p:nvPr/>
        </p:nvPicPr>
        <p:blipFill>
          <a:blip r:embed="rId2">
            <a:extLst/>
          </a:blip>
          <a:stretch>
            <a:fillRect/>
          </a:stretch>
        </p:blipFill>
        <p:spPr>
          <a:xfrm>
            <a:off x="2282495" y="1683839"/>
            <a:ext cx="7701506" cy="4726657"/>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 name="内容占位符 3" descr="内容占位符 3"/>
          <p:cNvPicPr>
            <a:picLocks noChangeAspect="1"/>
          </p:cNvPicPr>
          <p:nvPr/>
        </p:nvPicPr>
        <p:blipFill>
          <a:blip r:embed="rId2">
            <a:extLst/>
          </a:blip>
          <a:stretch>
            <a:fillRect/>
          </a:stretch>
        </p:blipFill>
        <p:spPr>
          <a:xfrm>
            <a:off x="2931839" y="1425791"/>
            <a:ext cx="7136257" cy="6447746"/>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Rectangle"/>
          <p:cNvSpPr/>
          <p:nvPr/>
        </p:nvSpPr>
        <p:spPr>
          <a:xfrm>
            <a:off x="-16260" y="-21885"/>
            <a:ext cx="13037320" cy="9797370"/>
          </a:xfrm>
          <a:prstGeom prst="rect">
            <a:avLst/>
          </a:prstGeom>
          <a:solidFill>
            <a:srgbClr val="000000"/>
          </a:solidFill>
          <a:ln w="12700">
            <a:miter lim="400000"/>
          </a:ln>
        </p:spPr>
        <p:txBody>
          <a:bodyPr lIns="50800" tIns="50800" rIns="50800" bIns="50800" anchor="ctr"/>
          <a:lstStyle/>
          <a:p>
            <a:pPr>
              <a:defRPr b="0" sz="2100">
                <a:latin typeface="+mn-lt"/>
                <a:ea typeface="+mn-ea"/>
                <a:cs typeface="+mn-cs"/>
                <a:sym typeface="Helvetica Neue Medium"/>
              </a:defRPr>
            </a:pPr>
          </a:p>
        </p:txBody>
      </p:sp>
      <p:pic>
        <p:nvPicPr>
          <p:cNvPr id="150" name="Image" descr="Image"/>
          <p:cNvPicPr>
            <a:picLocks noChangeAspect="1"/>
          </p:cNvPicPr>
          <p:nvPr/>
        </p:nvPicPr>
        <p:blipFill>
          <a:blip r:embed="rId2">
            <a:extLst/>
          </a:blip>
          <a:stretch>
            <a:fillRect/>
          </a:stretch>
        </p:blipFill>
        <p:spPr>
          <a:xfrm>
            <a:off x="-115118" y="2503937"/>
            <a:ext cx="6327636" cy="4745726"/>
          </a:xfrm>
          <a:prstGeom prst="rect">
            <a:avLst/>
          </a:prstGeom>
          <a:ln w="12700">
            <a:miter lim="400000"/>
          </a:ln>
        </p:spPr>
      </p:pic>
      <p:sp>
        <p:nvSpPr>
          <p:cNvPr id="151" name="Introduction to…"/>
          <p:cNvSpPr txBox="1"/>
          <p:nvPr>
            <p:ph type="ctrTitle"/>
          </p:nvPr>
        </p:nvSpPr>
        <p:spPr>
          <a:xfrm>
            <a:off x="4518651" y="2839526"/>
            <a:ext cx="9039192" cy="2609522"/>
          </a:xfrm>
          <a:prstGeom prst="rect">
            <a:avLst/>
          </a:prstGeom>
        </p:spPr>
        <p:txBody>
          <a:bodyPr/>
          <a:lstStyle/>
          <a:p>
            <a:pPr>
              <a:defRPr sz="6900">
                <a:solidFill>
                  <a:srgbClr val="FFFFFF"/>
                </a:solidFill>
              </a:defRPr>
            </a:pPr>
            <a:r>
              <a:t>Introduction to </a:t>
            </a:r>
          </a:p>
          <a:p>
            <a:pPr>
              <a:defRPr sz="6900">
                <a:solidFill>
                  <a:srgbClr val="FFFFFF"/>
                </a:solidFill>
              </a:defRPr>
            </a:pPr>
            <a:r>
              <a:t>Deep Learning</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3" name="图片 3" descr="图片 3"/>
          <p:cNvPicPr>
            <a:picLocks noChangeAspect="1"/>
          </p:cNvPicPr>
          <p:nvPr/>
        </p:nvPicPr>
        <p:blipFill>
          <a:blip r:embed="rId2">
            <a:extLst/>
          </a:blip>
          <a:stretch>
            <a:fillRect/>
          </a:stretch>
        </p:blipFill>
        <p:spPr>
          <a:xfrm>
            <a:off x="-1" y="1297919"/>
            <a:ext cx="7724930" cy="4106881"/>
          </a:xfrm>
          <a:prstGeom prst="rect">
            <a:avLst/>
          </a:prstGeom>
          <a:ln w="12700">
            <a:miter lim="400000"/>
          </a:ln>
        </p:spPr>
      </p:pic>
      <p:pic>
        <p:nvPicPr>
          <p:cNvPr id="254" name="图片 5" descr="图片 5"/>
          <p:cNvPicPr>
            <a:picLocks noChangeAspect="1"/>
          </p:cNvPicPr>
          <p:nvPr/>
        </p:nvPicPr>
        <p:blipFill>
          <a:blip r:embed="rId3">
            <a:extLst/>
          </a:blip>
          <a:stretch>
            <a:fillRect/>
          </a:stretch>
        </p:blipFill>
        <p:spPr>
          <a:xfrm>
            <a:off x="4957824" y="3505151"/>
            <a:ext cx="7152769" cy="4693634"/>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TextShape 1"/>
          <p:cNvSpPr txBox="1"/>
          <p:nvPr/>
        </p:nvSpPr>
        <p:spPr>
          <a:xfrm>
            <a:off x="893951" y="967349"/>
            <a:ext cx="11216258" cy="188315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spAutoFit/>
          </a:bodyPr>
          <a:lstStyle>
            <a:lvl1pPr algn="l" defTabSz="1300480">
              <a:lnSpc>
                <a:spcPct val="90000"/>
              </a:lnSpc>
              <a:defRPr b="0" spc="-1" sz="6200">
                <a:latin typeface="等线 Light"/>
                <a:ea typeface="等线 Light"/>
                <a:cs typeface="等线 Light"/>
                <a:sym typeface="等线 Light"/>
              </a:defRPr>
            </a:lvl1pPr>
          </a:lstStyle>
          <a:p>
            <a:pPr/>
            <a:r>
              <a:t>Deep Learning outperforms doctors on cardiotocograms</a:t>
            </a:r>
          </a:p>
        </p:txBody>
      </p:sp>
      <p:sp>
        <p:nvSpPr>
          <p:cNvPr id="257" name="TextShape 2"/>
          <p:cNvSpPr txBox="1"/>
          <p:nvPr/>
        </p:nvSpPr>
        <p:spPr>
          <a:xfrm>
            <a:off x="893951" y="3166464"/>
            <a:ext cx="11216258" cy="5953789"/>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marL="323700" indent="-323340" algn="l" defTabSz="1300480">
              <a:lnSpc>
                <a:spcPct val="90000"/>
              </a:lnSpc>
              <a:spcBef>
                <a:spcPts val="1400"/>
              </a:spcBef>
              <a:buClr>
                <a:srgbClr val="000000"/>
              </a:buClr>
              <a:buSzPct val="100000"/>
              <a:buFont typeface="Arial"/>
              <a:buChar char="•"/>
              <a:defRPr b="0" spc="-1" sz="3400">
                <a:latin typeface="等线"/>
                <a:ea typeface="等线"/>
                <a:cs typeface="等线"/>
                <a:sym typeface="等线"/>
              </a:defRPr>
            </a:pPr>
            <a:r>
              <a:t>Existing literature shows that there is no significant difference in potentially preventable deaths between traditional CTG and no CTG </a:t>
            </a:r>
          </a:p>
          <a:p>
            <a:pPr marL="323700" indent="-323340" algn="l" defTabSz="1300480">
              <a:lnSpc>
                <a:spcPct val="90000"/>
              </a:lnSpc>
              <a:spcBef>
                <a:spcPts val="1400"/>
              </a:spcBef>
              <a:buClr>
                <a:srgbClr val="000000"/>
              </a:buClr>
              <a:buSzPct val="100000"/>
              <a:buFont typeface="Arial"/>
              <a:buChar char="•"/>
              <a:defRPr b="0" spc="-1" sz="3400">
                <a:latin typeface="等线"/>
                <a:ea typeface="等线"/>
                <a:cs typeface="等线"/>
                <a:sym typeface="等线"/>
              </a:defRPr>
            </a:pPr>
            <a:r>
              <a:t>Computerized CTG showed a significant reduction in potentially preventable deaths when comparing with traditional CTG</a:t>
            </a:r>
            <a:br/>
            <a:br/>
            <a:r>
              <a:t>Esra Mahsereci Karabulut, Turgay Ibrikci (2014). Analysis of Cardiotocogram Data for Fetal Distress Determination by Decision Tree Based Adaptive Boosting Approach. </a:t>
            </a:r>
            <a:r>
              <a:rPr i="1"/>
              <a:t>Journal of Computer and Communications</a:t>
            </a:r>
            <a:r>
              <a:t>, 2:32-37.</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Limitation of deep learning"/>
          <p:cNvSpPr txBox="1"/>
          <p:nvPr>
            <p:ph type="title"/>
          </p:nvPr>
        </p:nvSpPr>
        <p:spPr>
          <a:prstGeom prst="rect">
            <a:avLst/>
          </a:prstGeom>
        </p:spPr>
        <p:txBody>
          <a:bodyPr/>
          <a:lstStyle>
            <a:lvl1pPr defTabSz="508254">
              <a:defRPr sz="6960"/>
            </a:lvl1pPr>
          </a:lstStyle>
          <a:p>
            <a:pPr/>
            <a:r>
              <a:t>Limitation of deep learning</a:t>
            </a:r>
          </a:p>
        </p:txBody>
      </p:sp>
      <p:pic>
        <p:nvPicPr>
          <p:cNvPr id="260" name="Image" descr="Image"/>
          <p:cNvPicPr>
            <a:picLocks noChangeAspect="1"/>
          </p:cNvPicPr>
          <p:nvPr/>
        </p:nvPicPr>
        <p:blipFill>
          <a:blip r:embed="rId3">
            <a:extLst/>
          </a:blip>
          <a:stretch>
            <a:fillRect/>
          </a:stretch>
        </p:blipFill>
        <p:spPr>
          <a:xfrm>
            <a:off x="3395760" y="2366265"/>
            <a:ext cx="6213280" cy="5610654"/>
          </a:xfrm>
          <a:prstGeom prst="rect">
            <a:avLst/>
          </a:prstGeom>
          <a:ln w="12700">
            <a:miter lim="400000"/>
          </a:ln>
        </p:spPr>
      </p:pic>
      <p:sp>
        <p:nvSpPr>
          <p:cNvPr id="261" name="Adding to it a &quot;gibbon&quot; gradient, a neural network will classify this panda as a gibbon. This evidences both the brittleness of these models, and the deep difference between the input-to-output mapping that they operate and our own human perception."/>
          <p:cNvSpPr txBox="1"/>
          <p:nvPr/>
        </p:nvSpPr>
        <p:spPr>
          <a:xfrm>
            <a:off x="331841" y="8424838"/>
            <a:ext cx="12341118" cy="95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4200"/>
              </a:spcBef>
              <a:defRPr b="0" sz="1800"/>
            </a:pPr>
            <a:r>
              <a:t>Adding to it a "gibbon" gradient, a neural network will classify this panda as a gibbon. This evidences both the</a:t>
            </a:r>
            <a:r>
              <a:rPr b="1"/>
              <a:t> brittleness of these models</a:t>
            </a:r>
            <a:r>
              <a:t>, and the deep difference between the </a:t>
            </a:r>
            <a:r>
              <a:rPr b="1"/>
              <a:t>input-to-output mapping</a:t>
            </a:r>
            <a:r>
              <a:t> that they operate and our own human perception.</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Limitation of deep learning"/>
          <p:cNvSpPr txBox="1"/>
          <p:nvPr>
            <p:ph type="title"/>
          </p:nvPr>
        </p:nvSpPr>
        <p:spPr>
          <a:prstGeom prst="rect">
            <a:avLst/>
          </a:prstGeom>
        </p:spPr>
        <p:txBody>
          <a:bodyPr/>
          <a:lstStyle>
            <a:lvl1pPr defTabSz="508254">
              <a:defRPr sz="6960"/>
            </a:lvl1pPr>
          </a:lstStyle>
          <a:p>
            <a:pPr/>
            <a:r>
              <a:t>Limitation of deep learning</a:t>
            </a:r>
          </a:p>
        </p:txBody>
      </p:sp>
      <p:pic>
        <p:nvPicPr>
          <p:cNvPr id="266" name="Image" descr="Image"/>
          <p:cNvPicPr>
            <a:picLocks noChangeAspect="1"/>
          </p:cNvPicPr>
          <p:nvPr/>
        </p:nvPicPr>
        <p:blipFill>
          <a:blip r:embed="rId3">
            <a:extLst/>
          </a:blip>
          <a:stretch>
            <a:fillRect/>
          </a:stretch>
        </p:blipFill>
        <p:spPr>
          <a:xfrm>
            <a:off x="1409382" y="3756037"/>
            <a:ext cx="5334310" cy="3968726"/>
          </a:xfrm>
          <a:prstGeom prst="rect">
            <a:avLst/>
          </a:prstGeom>
          <a:ln w="12700">
            <a:miter lim="400000"/>
          </a:ln>
        </p:spPr>
      </p:pic>
      <p:sp>
        <p:nvSpPr>
          <p:cNvPr id="267" name="Local generalization versus extreme generalization"/>
          <p:cNvSpPr txBox="1"/>
          <p:nvPr/>
        </p:nvSpPr>
        <p:spPr>
          <a:xfrm>
            <a:off x="1151509" y="2129688"/>
            <a:ext cx="6404348"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sz="2200">
                <a:solidFill>
                  <a:srgbClr val="000305"/>
                </a:solidFill>
                <a:latin typeface="Helvetica"/>
                <a:ea typeface="Helvetica"/>
                <a:cs typeface="Helvetica"/>
                <a:sym typeface="Helvetica"/>
              </a:defRPr>
            </a:lvl1pPr>
          </a:lstStyle>
          <a:p>
            <a:pPr/>
            <a:r>
              <a:t>Local generalization versus extreme generalization</a:t>
            </a:r>
          </a:p>
        </p:txBody>
      </p:sp>
      <p:sp>
        <p:nvSpPr>
          <p:cNvPr id="268" name="Human: ability to adapt to novel, never experienced before situations, using very little data or even no new data at all.…"/>
          <p:cNvSpPr txBox="1"/>
          <p:nvPr/>
        </p:nvSpPr>
        <p:spPr>
          <a:xfrm>
            <a:off x="7684510" y="4183850"/>
            <a:ext cx="5066642" cy="28380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63921" indent="-263921" algn="l">
              <a:spcBef>
                <a:spcPts val="3200"/>
              </a:spcBef>
              <a:buSzPct val="145000"/>
              <a:buChar char="•"/>
              <a:defRPr b="0" sz="1900"/>
            </a:pPr>
            <a:r>
              <a:t>Human: ability to adapt to novel, never experienced before situations, using very little data or even no new data at all.</a:t>
            </a:r>
          </a:p>
          <a:p>
            <a:pPr marL="263921" indent="-263921" algn="l">
              <a:spcBef>
                <a:spcPts val="3200"/>
              </a:spcBef>
              <a:buSzPct val="145000"/>
              <a:buChar char="•"/>
              <a:defRPr b="0" sz="1900"/>
            </a:pPr>
            <a:r>
              <a:t>Neural Network “local generalization": the mapping from inputs to outputs performed by deep nets quickly stops making sense if new inputs differ even slightly from what they saw at training time.</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Double-click to edit"/>
          <p:cNvSpPr txBox="1"/>
          <p:nvPr>
            <p:ph type="body" idx="1"/>
          </p:nvPr>
        </p:nvSpPr>
        <p:spPr>
          <a:prstGeom prst="rect">
            <a:avLst/>
          </a:prstGeom>
        </p:spPr>
        <p:txBody>
          <a:bodyPr/>
          <a:lstStyle/>
          <a:p>
            <a:pPr/>
          </a:p>
        </p:txBody>
      </p:sp>
      <p:pic>
        <p:nvPicPr>
          <p:cNvPr id="154" name="00_Handwritten_digit_recognition.jpg" descr="00_Handwritten_digit_recognition.jpg"/>
          <p:cNvPicPr>
            <a:picLocks noChangeAspect="1"/>
          </p:cNvPicPr>
          <p:nvPr/>
        </p:nvPicPr>
        <p:blipFill>
          <a:blip r:embed="rId2">
            <a:extLst/>
          </a:blip>
          <a:stretch>
            <a:fillRect/>
          </a:stretch>
        </p:blipFill>
        <p:spPr>
          <a:xfrm>
            <a:off x="0" y="1231900"/>
            <a:ext cx="13004800" cy="72898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Double-click to edit"/>
          <p:cNvSpPr txBox="1"/>
          <p:nvPr>
            <p:ph type="title"/>
          </p:nvPr>
        </p:nvSpPr>
        <p:spPr>
          <a:prstGeom prst="rect">
            <a:avLst/>
          </a:prstGeom>
        </p:spPr>
        <p:txBody>
          <a:bodyPr/>
          <a:lstStyle/>
          <a:p>
            <a:pPr/>
          </a:p>
        </p:txBody>
      </p:sp>
      <p:sp>
        <p:nvSpPr>
          <p:cNvPr id="157" name="Double-click to edit"/>
          <p:cNvSpPr txBox="1"/>
          <p:nvPr>
            <p:ph type="body" idx="1"/>
          </p:nvPr>
        </p:nvSpPr>
        <p:spPr>
          <a:prstGeom prst="rect">
            <a:avLst/>
          </a:prstGeom>
        </p:spPr>
        <p:txBody>
          <a:bodyPr/>
          <a:lstStyle/>
          <a:p>
            <a:pPr/>
          </a:p>
        </p:txBody>
      </p:sp>
      <p:pic>
        <p:nvPicPr>
          <p:cNvPr id="158" name="00-1_Face_detection.jpg" descr="00-1_Face_detection.jpg"/>
          <p:cNvPicPr>
            <a:picLocks noChangeAspect="1"/>
          </p:cNvPicPr>
          <p:nvPr/>
        </p:nvPicPr>
        <p:blipFill>
          <a:blip r:embed="rId2">
            <a:extLst/>
          </a:blip>
          <a:stretch>
            <a:fillRect/>
          </a:stretch>
        </p:blipFill>
        <p:spPr>
          <a:xfrm>
            <a:off x="711200" y="431800"/>
            <a:ext cx="11582400" cy="8890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Double-click to edit"/>
          <p:cNvSpPr txBox="1"/>
          <p:nvPr>
            <p:ph type="title"/>
          </p:nvPr>
        </p:nvSpPr>
        <p:spPr>
          <a:prstGeom prst="rect">
            <a:avLst/>
          </a:prstGeom>
        </p:spPr>
        <p:txBody>
          <a:bodyPr/>
          <a:lstStyle/>
          <a:p>
            <a:pPr/>
          </a:p>
        </p:txBody>
      </p:sp>
      <p:sp>
        <p:nvSpPr>
          <p:cNvPr id="161" name="Double-click to edit"/>
          <p:cNvSpPr txBox="1"/>
          <p:nvPr>
            <p:ph type="body" idx="1"/>
          </p:nvPr>
        </p:nvSpPr>
        <p:spPr>
          <a:prstGeom prst="rect">
            <a:avLst/>
          </a:prstGeom>
        </p:spPr>
        <p:txBody>
          <a:bodyPr/>
          <a:lstStyle/>
          <a:p>
            <a:pPr/>
          </a:p>
        </p:txBody>
      </p:sp>
      <p:pic>
        <p:nvPicPr>
          <p:cNvPr id="162" name="00-2_Puppy_or_muffin.jpg" descr="00-2_Puppy_or_muffin.jpg"/>
          <p:cNvPicPr>
            <a:picLocks noChangeAspect="1"/>
          </p:cNvPicPr>
          <p:nvPr/>
        </p:nvPicPr>
        <p:blipFill>
          <a:blip r:embed="rId2">
            <a:extLst/>
          </a:blip>
          <a:stretch>
            <a:fillRect/>
          </a:stretch>
        </p:blipFill>
        <p:spPr>
          <a:xfrm>
            <a:off x="-2623" y="61947"/>
            <a:ext cx="13010046" cy="9629706"/>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Double-click to edit"/>
          <p:cNvSpPr txBox="1"/>
          <p:nvPr>
            <p:ph type="title"/>
          </p:nvPr>
        </p:nvSpPr>
        <p:spPr>
          <a:prstGeom prst="rect">
            <a:avLst/>
          </a:prstGeom>
        </p:spPr>
        <p:txBody>
          <a:bodyPr/>
          <a:lstStyle/>
          <a:p>
            <a:pPr/>
          </a:p>
        </p:txBody>
      </p:sp>
      <p:sp>
        <p:nvSpPr>
          <p:cNvPr id="165" name="Double-click to edit"/>
          <p:cNvSpPr txBox="1"/>
          <p:nvPr>
            <p:ph type="body" idx="1"/>
          </p:nvPr>
        </p:nvSpPr>
        <p:spPr>
          <a:prstGeom prst="rect">
            <a:avLst/>
          </a:prstGeom>
        </p:spPr>
        <p:txBody>
          <a:bodyPr/>
          <a:lstStyle/>
          <a:p>
            <a:pPr/>
          </a:p>
        </p:txBody>
      </p:sp>
      <p:pic>
        <p:nvPicPr>
          <p:cNvPr id="166" name="00-3_Political_success.jpg" descr="00-3_Political_success.jpg"/>
          <p:cNvPicPr>
            <a:picLocks noChangeAspect="1"/>
          </p:cNvPicPr>
          <p:nvPr/>
        </p:nvPicPr>
        <p:blipFill>
          <a:blip r:embed="rId2">
            <a:extLst/>
          </a:blip>
          <a:stretch>
            <a:fillRect/>
          </a:stretch>
        </p:blipFill>
        <p:spPr>
          <a:xfrm>
            <a:off x="31194" y="-11536"/>
            <a:ext cx="13004801" cy="100004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Double-click to edit"/>
          <p:cNvSpPr txBox="1"/>
          <p:nvPr>
            <p:ph type="title"/>
          </p:nvPr>
        </p:nvSpPr>
        <p:spPr>
          <a:prstGeom prst="rect">
            <a:avLst/>
          </a:prstGeom>
        </p:spPr>
        <p:txBody>
          <a:bodyPr/>
          <a:lstStyle/>
          <a:p>
            <a:pPr/>
          </a:p>
        </p:txBody>
      </p:sp>
      <p:sp>
        <p:nvSpPr>
          <p:cNvPr id="169" name="Double-click to edit"/>
          <p:cNvSpPr txBox="1"/>
          <p:nvPr>
            <p:ph type="body" idx="1"/>
          </p:nvPr>
        </p:nvSpPr>
        <p:spPr>
          <a:prstGeom prst="rect">
            <a:avLst/>
          </a:prstGeom>
        </p:spPr>
        <p:txBody>
          <a:bodyPr/>
          <a:lstStyle/>
          <a:p>
            <a:pPr/>
          </a:p>
        </p:txBody>
      </p:sp>
      <p:pic>
        <p:nvPicPr>
          <p:cNvPr id="170" name="00-4_Intelligent_agent.jpg" descr="00-4_Intelligent_agent.jpg"/>
          <p:cNvPicPr>
            <a:picLocks noChangeAspect="1"/>
          </p:cNvPicPr>
          <p:nvPr/>
        </p:nvPicPr>
        <p:blipFill>
          <a:blip r:embed="rId2">
            <a:extLst/>
          </a:blip>
          <a:stretch>
            <a:fillRect/>
          </a:stretch>
        </p:blipFill>
        <p:spPr>
          <a:xfrm>
            <a:off x="654050" y="660400"/>
            <a:ext cx="11696700" cy="84328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Application of deep learning"/>
          <p:cNvSpPr txBox="1"/>
          <p:nvPr>
            <p:ph type="title"/>
          </p:nvPr>
        </p:nvSpPr>
        <p:spPr>
          <a:prstGeom prst="rect">
            <a:avLst/>
          </a:prstGeom>
        </p:spPr>
        <p:txBody>
          <a:bodyPr/>
          <a:lstStyle>
            <a:lvl1pPr defTabSz="484886">
              <a:defRPr sz="6640"/>
            </a:lvl1pPr>
          </a:lstStyle>
          <a:p>
            <a:pPr/>
            <a:r>
              <a:t>Application of deep learning</a:t>
            </a:r>
          </a:p>
        </p:txBody>
      </p:sp>
      <p:pic>
        <p:nvPicPr>
          <p:cNvPr id="173" name="Image" descr="Image"/>
          <p:cNvPicPr>
            <a:picLocks noChangeAspect="1"/>
          </p:cNvPicPr>
          <p:nvPr/>
        </p:nvPicPr>
        <p:blipFill>
          <a:blip r:embed="rId2">
            <a:extLst/>
          </a:blip>
          <a:srcRect l="2140" t="0" r="856" b="0"/>
          <a:stretch>
            <a:fillRect/>
          </a:stretch>
        </p:blipFill>
        <p:spPr>
          <a:xfrm>
            <a:off x="304951" y="3440100"/>
            <a:ext cx="6274955" cy="3165758"/>
          </a:xfrm>
          <a:prstGeom prst="rect">
            <a:avLst/>
          </a:prstGeom>
          <a:ln w="12700">
            <a:miter lim="400000"/>
          </a:ln>
        </p:spPr>
      </p:pic>
      <p:sp>
        <p:nvSpPr>
          <p:cNvPr id="174" name="Play Go Game"/>
          <p:cNvSpPr txBox="1"/>
          <p:nvPr/>
        </p:nvSpPr>
        <p:spPr>
          <a:xfrm>
            <a:off x="2355530" y="7132482"/>
            <a:ext cx="2173835"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Play Go Game</a:t>
            </a:r>
          </a:p>
        </p:txBody>
      </p:sp>
      <p:pic>
        <p:nvPicPr>
          <p:cNvPr id="175" name="Image" descr="Image"/>
          <p:cNvPicPr>
            <a:picLocks noChangeAspect="1"/>
          </p:cNvPicPr>
          <p:nvPr/>
        </p:nvPicPr>
        <p:blipFill>
          <a:blip r:embed="rId3">
            <a:extLst/>
          </a:blip>
          <a:srcRect l="8392" t="0" r="10053" b="0"/>
          <a:stretch>
            <a:fillRect/>
          </a:stretch>
        </p:blipFill>
        <p:spPr>
          <a:xfrm>
            <a:off x="6793447" y="3392135"/>
            <a:ext cx="5650296" cy="3464147"/>
          </a:xfrm>
          <a:prstGeom prst="rect">
            <a:avLst/>
          </a:prstGeom>
          <a:ln w="12700">
            <a:miter lim="400000"/>
          </a:ln>
        </p:spPr>
      </p:pic>
      <p:sp>
        <p:nvSpPr>
          <p:cNvPr id="176" name="Play StarCraft Game"/>
          <p:cNvSpPr txBox="1"/>
          <p:nvPr/>
        </p:nvSpPr>
        <p:spPr>
          <a:xfrm>
            <a:off x="8358321" y="7132482"/>
            <a:ext cx="308305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Play StarCraft Game</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Image" descr="Image"/>
          <p:cNvPicPr>
            <a:picLocks noChangeAspect="1"/>
          </p:cNvPicPr>
          <p:nvPr/>
        </p:nvPicPr>
        <p:blipFill>
          <a:blip r:embed="rId2">
            <a:extLst/>
          </a:blip>
          <a:stretch>
            <a:fillRect/>
          </a:stretch>
        </p:blipFill>
        <p:spPr>
          <a:xfrm>
            <a:off x="682195" y="3488359"/>
            <a:ext cx="6047286" cy="3401599"/>
          </a:xfrm>
          <a:prstGeom prst="rect">
            <a:avLst/>
          </a:prstGeom>
          <a:ln w="12700">
            <a:miter lim="400000"/>
          </a:ln>
        </p:spPr>
      </p:pic>
      <p:pic>
        <p:nvPicPr>
          <p:cNvPr id="179" name="Image" descr="Image"/>
          <p:cNvPicPr>
            <a:picLocks noChangeAspect="1"/>
          </p:cNvPicPr>
          <p:nvPr/>
        </p:nvPicPr>
        <p:blipFill>
          <a:blip r:embed="rId3">
            <a:extLst/>
          </a:blip>
          <a:stretch>
            <a:fillRect/>
          </a:stretch>
        </p:blipFill>
        <p:spPr>
          <a:xfrm>
            <a:off x="7198119" y="3488359"/>
            <a:ext cx="5124486" cy="3401599"/>
          </a:xfrm>
          <a:prstGeom prst="rect">
            <a:avLst/>
          </a:prstGeom>
          <a:ln w="12700">
            <a:miter lim="400000"/>
          </a:ln>
        </p:spPr>
      </p:pic>
      <p:sp>
        <p:nvSpPr>
          <p:cNvPr id="180" name="Application of deep learning"/>
          <p:cNvSpPr txBox="1"/>
          <p:nvPr>
            <p:ph type="title"/>
          </p:nvPr>
        </p:nvSpPr>
        <p:spPr>
          <a:prstGeom prst="rect">
            <a:avLst/>
          </a:prstGeom>
        </p:spPr>
        <p:txBody>
          <a:bodyPr/>
          <a:lstStyle>
            <a:lvl1pPr defTabSz="484886">
              <a:defRPr sz="6640"/>
            </a:lvl1pPr>
          </a:lstStyle>
          <a:p>
            <a:pPr/>
            <a:r>
              <a:t>Application of deep learning</a:t>
            </a:r>
          </a:p>
        </p:txBody>
      </p:sp>
      <p:sp>
        <p:nvSpPr>
          <p:cNvPr id="181" name="Self driving Car"/>
          <p:cNvSpPr txBox="1"/>
          <p:nvPr/>
        </p:nvSpPr>
        <p:spPr>
          <a:xfrm>
            <a:off x="2234859" y="7188731"/>
            <a:ext cx="2343608"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Self driving Car</a:t>
            </a:r>
          </a:p>
        </p:txBody>
      </p:sp>
      <p:sp>
        <p:nvSpPr>
          <p:cNvPr id="182" name="Self driving Car"/>
          <p:cNvSpPr txBox="1"/>
          <p:nvPr/>
        </p:nvSpPr>
        <p:spPr>
          <a:xfrm>
            <a:off x="8830510" y="7188731"/>
            <a:ext cx="2343608"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Self driving Car</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